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2" r:id="rId2"/>
  </p:sldMasterIdLst>
  <p:notesMasterIdLst>
    <p:notesMasterId r:id="rId76"/>
  </p:notesMasterIdLst>
  <p:sldIdLst>
    <p:sldId id="339" r:id="rId3"/>
    <p:sldId id="363" r:id="rId4"/>
    <p:sldId id="291" r:id="rId5"/>
    <p:sldId id="319" r:id="rId6"/>
    <p:sldId id="368" r:id="rId7"/>
    <p:sldId id="259" r:id="rId8"/>
    <p:sldId id="335" r:id="rId9"/>
    <p:sldId id="356" r:id="rId10"/>
    <p:sldId id="306" r:id="rId11"/>
    <p:sldId id="307" r:id="rId12"/>
    <p:sldId id="305" r:id="rId13"/>
    <p:sldId id="400" r:id="rId14"/>
    <p:sldId id="385" r:id="rId15"/>
    <p:sldId id="323" r:id="rId16"/>
    <p:sldId id="308" r:id="rId17"/>
    <p:sldId id="343" r:id="rId18"/>
    <p:sldId id="282" r:id="rId19"/>
    <p:sldId id="330" r:id="rId20"/>
    <p:sldId id="331" r:id="rId21"/>
    <p:sldId id="332" r:id="rId22"/>
    <p:sldId id="333" r:id="rId23"/>
    <p:sldId id="313" r:id="rId24"/>
    <p:sldId id="373" r:id="rId25"/>
    <p:sldId id="396" r:id="rId26"/>
    <p:sldId id="314" r:id="rId27"/>
    <p:sldId id="315" r:id="rId28"/>
    <p:sldId id="366" r:id="rId29"/>
    <p:sldId id="338" r:id="rId30"/>
    <p:sldId id="355" r:id="rId31"/>
    <p:sldId id="337" r:id="rId32"/>
    <p:sldId id="304" r:id="rId33"/>
    <p:sldId id="263" r:id="rId34"/>
    <p:sldId id="264" r:id="rId35"/>
    <p:sldId id="265" r:id="rId36"/>
    <p:sldId id="268" r:id="rId37"/>
    <p:sldId id="398" r:id="rId38"/>
    <p:sldId id="270" r:id="rId39"/>
    <p:sldId id="272" r:id="rId40"/>
    <p:sldId id="351" r:id="rId41"/>
    <p:sldId id="273" r:id="rId42"/>
    <p:sldId id="352" r:id="rId43"/>
    <p:sldId id="274" r:id="rId44"/>
    <p:sldId id="275" r:id="rId45"/>
    <p:sldId id="344" r:id="rId46"/>
    <p:sldId id="375" r:id="rId47"/>
    <p:sldId id="300" r:id="rId48"/>
    <p:sldId id="359" r:id="rId49"/>
    <p:sldId id="295" r:id="rId50"/>
    <p:sldId id="296" r:id="rId51"/>
    <p:sldId id="358" r:id="rId52"/>
    <p:sldId id="387" r:id="rId53"/>
    <p:sldId id="395" r:id="rId54"/>
    <p:sldId id="377" r:id="rId55"/>
    <p:sldId id="381" r:id="rId56"/>
    <p:sldId id="380" r:id="rId57"/>
    <p:sldId id="379" r:id="rId58"/>
    <p:sldId id="403" r:id="rId59"/>
    <p:sldId id="297" r:id="rId60"/>
    <p:sldId id="401" r:id="rId61"/>
    <p:sldId id="345" r:id="rId62"/>
    <p:sldId id="346" r:id="rId63"/>
    <p:sldId id="347" r:id="rId64"/>
    <p:sldId id="367" r:id="rId65"/>
    <p:sldId id="310" r:id="rId66"/>
    <p:sldId id="283" r:id="rId67"/>
    <p:sldId id="285" r:id="rId68"/>
    <p:sldId id="405" r:id="rId69"/>
    <p:sldId id="382" r:id="rId70"/>
    <p:sldId id="389" r:id="rId71"/>
    <p:sldId id="394" r:id="rId72"/>
    <p:sldId id="391" r:id="rId73"/>
    <p:sldId id="369" r:id="rId74"/>
    <p:sldId id="384" r:id="rId75"/>
  </p:sldIdLst>
  <p:sldSz cx="9144000" cy="5143500" type="screen16x9"/>
  <p:notesSz cx="6858000" cy="9144000"/>
  <p:embeddedFontLst>
    <p:embeddedFont>
      <p:font typeface="Helvetica Neue" panose="020B0604020202020204" charset="0"/>
      <p:regular r:id="rId77"/>
      <p:bold r:id="rId78"/>
      <p:italic r:id="rId79"/>
      <p:boldItalic r:id="rId80"/>
    </p:embeddedFont>
    <p:embeddedFont>
      <p:font typeface="Calibri" panose="020F0502020204030204" pitchFamily="34" charset="0"/>
      <p:regular r:id="rId81"/>
      <p:bold r:id="rId82"/>
      <p:italic r:id="rId83"/>
      <p:boldItalic r:id="rId84"/>
    </p:embeddedFont>
    <p:embeddedFont>
      <p:font typeface="Aller" panose="020B0503030302020204" pitchFamily="34" charset="0"/>
      <p:regular r:id="rId85"/>
      <p:bold r:id="rId86"/>
      <p:italic r:id="rId87"/>
      <p:boldItalic r:id="rId88"/>
    </p:embeddedFont>
    <p:embeddedFont>
      <p:font typeface="Muli" panose="020B0604020202020204" charset="0"/>
      <p:regular r:id="rId89"/>
      <p:bold r:id="rId90"/>
      <p:italic r:id="rId91"/>
      <p:boldItalic r:id="rId92"/>
    </p:embeddedFont>
    <p:embeddedFont>
      <p:font typeface="Malgun Gothic Semilight" panose="020B0502040204020203" pitchFamily="34" charset="-128"/>
      <p:regular r:id="rId93"/>
    </p:embeddedFont>
    <p:embeddedFont>
      <p:font typeface="Titillium Web" panose="020B0604020202020204" charset="0"/>
      <p:regular r:id="rId94"/>
      <p:bold r:id="rId95"/>
      <p:italic r:id="rId96"/>
      <p:boldItalic r:id="rId97"/>
    </p:embeddedFont>
    <p:embeddedFont>
      <p:font typeface="Aller Light" panose="020B0503040302020204" pitchFamily="34" charset="0"/>
      <p:regular r:id="rId98"/>
      <p:italic r:id="rId99"/>
    </p:embeddedFont>
    <p:embeddedFont>
      <p:font typeface="Allerta" panose="020B0604020202020204" charset="0"/>
      <p:regular r:id="rId100"/>
    </p:embeddedFont>
    <p:embeddedFont>
      <p:font typeface="Georgia" panose="02040502050405020303" pitchFamily="18"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4E062832-1AB8-4F7D-B4F6-CEBD45EA1103}">
          <p14:sldIdLst>
            <p14:sldId id="339"/>
            <p14:sldId id="363"/>
            <p14:sldId id="291"/>
            <p14:sldId id="319"/>
            <p14:sldId id="368"/>
            <p14:sldId id="259"/>
            <p14:sldId id="335"/>
            <p14:sldId id="356"/>
            <p14:sldId id="306"/>
            <p14:sldId id="307"/>
            <p14:sldId id="305"/>
            <p14:sldId id="400"/>
            <p14:sldId id="385"/>
            <p14:sldId id="323"/>
            <p14:sldId id="308"/>
            <p14:sldId id="343"/>
            <p14:sldId id="282"/>
            <p14:sldId id="330"/>
            <p14:sldId id="331"/>
            <p14:sldId id="332"/>
            <p14:sldId id="333"/>
            <p14:sldId id="313"/>
            <p14:sldId id="373"/>
            <p14:sldId id="396"/>
            <p14:sldId id="314"/>
            <p14:sldId id="315"/>
            <p14:sldId id="366"/>
            <p14:sldId id="338"/>
            <p14:sldId id="355"/>
            <p14:sldId id="337"/>
            <p14:sldId id="304"/>
            <p14:sldId id="263"/>
            <p14:sldId id="264"/>
            <p14:sldId id="265"/>
            <p14:sldId id="268"/>
            <p14:sldId id="398"/>
            <p14:sldId id="270"/>
            <p14:sldId id="272"/>
            <p14:sldId id="351"/>
            <p14:sldId id="273"/>
            <p14:sldId id="352"/>
            <p14:sldId id="274"/>
            <p14:sldId id="275"/>
            <p14:sldId id="344"/>
            <p14:sldId id="375"/>
            <p14:sldId id="300"/>
            <p14:sldId id="359"/>
            <p14:sldId id="295"/>
            <p14:sldId id="296"/>
            <p14:sldId id="358"/>
            <p14:sldId id="387"/>
            <p14:sldId id="395"/>
            <p14:sldId id="377"/>
            <p14:sldId id="381"/>
            <p14:sldId id="380"/>
            <p14:sldId id="379"/>
            <p14:sldId id="403"/>
            <p14:sldId id="297"/>
            <p14:sldId id="401"/>
            <p14:sldId id="345"/>
            <p14:sldId id="346"/>
            <p14:sldId id="347"/>
            <p14:sldId id="367"/>
            <p14:sldId id="310"/>
            <p14:sldId id="283"/>
            <p14:sldId id="285"/>
            <p14:sldId id="405"/>
            <p14:sldId id="382"/>
            <p14:sldId id="389"/>
            <p14:sldId id="394"/>
            <p14:sldId id="391"/>
            <p14:sldId id="369"/>
            <p14:sldId id="384"/>
          </p14:sldIdLst>
        </p14:section>
        <p14:section name="Sección sin título" id="{97D96D57-647E-4689-9E7F-B90679F32D2A}">
          <p14:sldIdLst/>
        </p14:section>
      </p14:sectionLst>
    </p:ext>
    <p:ext uri="{EFAFB233-063F-42B5-8137-9DF3F51BA10A}">
      <p15:sldGuideLst xmlns:p15="http://schemas.microsoft.com/office/powerpoint/2012/main">
        <p15:guide id="1" orient="horz" pos="667" userDrawn="1">
          <p15:clr>
            <a:srgbClr val="A4A3A4"/>
          </p15:clr>
        </p15:guide>
        <p15:guide id="2" pos="2789" userDrawn="1">
          <p15:clr>
            <a:srgbClr val="A4A3A4"/>
          </p15:clr>
        </p15:guide>
        <p15:guide id="3" orient="horz" pos="2867" userDrawn="1">
          <p15:clr>
            <a:srgbClr val="9AA0A6"/>
          </p15:clr>
        </p15:guide>
        <p15:guide id="4" pos="5443" userDrawn="1">
          <p15:clr>
            <a:srgbClr val="9AA0A6"/>
          </p15:clr>
        </p15:guide>
        <p15:guide id="5" pos="317" userDrawn="1">
          <p15:clr>
            <a:srgbClr val="A4A3A4"/>
          </p15:clr>
        </p15:guide>
        <p15:guide id="6" orient="horz" pos="588">
          <p15:clr>
            <a:srgbClr val="A4A3A4"/>
          </p15:clr>
        </p15:guide>
        <p15:guide id="7" orient="horz" pos="2777" userDrawn="1">
          <p15:clr>
            <a:srgbClr val="A4A3A4"/>
          </p15:clr>
        </p15:guide>
        <p15:guide id="8" pos="29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04D"/>
    <a:srgbClr val="41B6A6"/>
    <a:srgbClr val="E95C74"/>
    <a:srgbClr val="9CCFB1"/>
    <a:srgbClr val="9BCFB0"/>
    <a:srgbClr val="F6E37C"/>
    <a:srgbClr val="E44111"/>
    <a:srgbClr val="71577B"/>
    <a:srgbClr val="CC3399"/>
    <a:srgbClr val="E44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26" autoAdjust="0"/>
    <p:restoredTop sz="79562" autoAdjust="0"/>
  </p:normalViewPr>
  <p:slideViewPr>
    <p:cSldViewPr snapToGrid="0">
      <p:cViewPr varScale="1">
        <p:scale>
          <a:sx n="97" d="100"/>
          <a:sy n="97" d="100"/>
        </p:scale>
        <p:origin x="528" y="78"/>
      </p:cViewPr>
      <p:guideLst>
        <p:guide orient="horz" pos="667"/>
        <p:guide pos="2789"/>
        <p:guide orient="horz" pos="2867"/>
        <p:guide pos="5443"/>
        <p:guide pos="317"/>
        <p:guide orient="horz" pos="588"/>
        <p:guide orient="horz" pos="2777"/>
        <p:guide pos="29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7.fntdata"/><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102364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ec6795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ec6795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03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80253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97957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47650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4293501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595433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sz="1100" b="1" i="0" u="none" strike="noStrike" cap="none" dirty="0" smtClean="0">
                <a:solidFill>
                  <a:srgbClr val="000000"/>
                </a:solidFill>
                <a:effectLst/>
                <a:latin typeface="Arial"/>
                <a:ea typeface="Arial"/>
                <a:cs typeface="Arial"/>
                <a:sym typeface="Arial"/>
              </a:rPr>
              <a:t>Gráfico de las causas de mortalidad en la Guerra del Este o Guerra de Crimea (1853-1856)</a:t>
            </a:r>
          </a:p>
          <a:p>
            <a:r>
              <a:rPr lang="es-MX" sz="1100" b="0" i="0" u="none" strike="noStrike" cap="none" dirty="0" smtClean="0">
                <a:solidFill>
                  <a:srgbClr val="000000"/>
                </a:solidFill>
                <a:effectLst/>
                <a:latin typeface="Arial"/>
                <a:ea typeface="Arial"/>
                <a:cs typeface="Arial"/>
                <a:sym typeface="Arial"/>
              </a:rPr>
              <a:t>Florence </a:t>
            </a:r>
            <a:r>
              <a:rPr lang="es-MX" sz="1100" b="0" i="0" u="none" strike="noStrike" cap="none" dirty="0" err="1" smtClean="0">
                <a:solidFill>
                  <a:srgbClr val="000000"/>
                </a:solidFill>
                <a:effectLst/>
                <a:latin typeface="Arial"/>
                <a:ea typeface="Arial"/>
                <a:cs typeface="Arial"/>
                <a:sym typeface="Arial"/>
              </a:rPr>
              <a:t>Nightingale</a:t>
            </a:r>
            <a:r>
              <a:rPr lang="es-MX" sz="1100" b="0" i="0" u="none" strike="noStrike" cap="none" dirty="0" smtClean="0">
                <a:solidFill>
                  <a:srgbClr val="000000"/>
                </a:solidFill>
                <a:effectLst/>
                <a:latin typeface="Arial"/>
                <a:ea typeface="Arial"/>
                <a:cs typeface="Arial"/>
                <a:sym typeface="Arial"/>
              </a:rPr>
              <a:t> trabajó como enfermera en el hospital de campaña de </a:t>
            </a:r>
            <a:r>
              <a:rPr lang="es-MX" sz="1100" b="0" i="0" u="none" strike="noStrike" cap="none" dirty="0" err="1" smtClean="0">
                <a:solidFill>
                  <a:srgbClr val="000000"/>
                </a:solidFill>
                <a:effectLst/>
                <a:latin typeface="Arial"/>
                <a:ea typeface="Arial"/>
                <a:cs typeface="Arial"/>
                <a:sym typeface="Arial"/>
              </a:rPr>
              <a:t>Scutari</a:t>
            </a:r>
            <a:r>
              <a:rPr lang="es-MX" sz="1100" b="0" i="0" u="none" strike="noStrike" cap="none" dirty="0" smtClean="0">
                <a:solidFill>
                  <a:srgbClr val="000000"/>
                </a:solidFill>
                <a:effectLst/>
                <a:latin typeface="Arial"/>
                <a:ea typeface="Arial"/>
                <a:cs typeface="Arial"/>
                <a:sym typeface="Arial"/>
              </a:rPr>
              <a:t> y fue la inventora del Diagrama de Área Polar, que en este caso se usa para representar el número de muertes en el ejército británico durante la Guerra de Crimea por causa y mes, desde abril de 1854 a marzo de 1856. En él figuran las muertes por causa representadas como áreas en un círculo, siendo el número de muertes proporcional al tamaño del área.</a:t>
            </a:r>
          </a:p>
          <a:p>
            <a:r>
              <a:rPr lang="es-MX" sz="1100" b="0" i="0" u="none" strike="noStrike" cap="none" dirty="0" smtClean="0">
                <a:solidFill>
                  <a:srgbClr val="000000"/>
                </a:solidFill>
                <a:effectLst/>
                <a:latin typeface="Arial"/>
                <a:ea typeface="Arial"/>
                <a:cs typeface="Arial"/>
                <a:sym typeface="Arial"/>
              </a:rPr>
              <a:t>Como se puede ver el gráfico de área polar consiste en un círculo dividido en sectores del mismo ángulo, y cada sector tiene un radio distinto que va en función del dato que se representa (cuando el dato sea </a:t>
            </a:r>
            <a:r>
              <a:rPr lang="es-MX" sz="1100" b="0" i="1" u="none" strike="noStrike" cap="none" dirty="0" smtClean="0">
                <a:solidFill>
                  <a:srgbClr val="000000"/>
                </a:solidFill>
                <a:effectLst/>
                <a:latin typeface="Arial"/>
                <a:ea typeface="Arial"/>
                <a:cs typeface="Arial"/>
                <a:sym typeface="Arial"/>
              </a:rPr>
              <a:t>grande</a:t>
            </a:r>
            <a:r>
              <a:rPr lang="es-MX" sz="1100" b="0" i="0" u="none" strike="noStrike" cap="none" dirty="0" smtClean="0">
                <a:solidFill>
                  <a:srgbClr val="000000"/>
                </a:solidFill>
                <a:effectLst/>
                <a:latin typeface="Arial"/>
                <a:ea typeface="Arial"/>
                <a:cs typeface="Arial"/>
                <a:sym typeface="Arial"/>
              </a:rPr>
              <a:t> el radio será </a:t>
            </a:r>
            <a:r>
              <a:rPr lang="es-MX" sz="1100" b="0" i="1" u="none" strike="noStrike" cap="none" dirty="0" smtClean="0">
                <a:solidFill>
                  <a:srgbClr val="000000"/>
                </a:solidFill>
                <a:effectLst/>
                <a:latin typeface="Arial"/>
                <a:ea typeface="Arial"/>
                <a:cs typeface="Arial"/>
                <a:sym typeface="Arial"/>
              </a:rPr>
              <a:t>grande</a:t>
            </a:r>
            <a:r>
              <a:rPr lang="es-MX" sz="1100" b="0" i="0" u="none" strike="noStrike" cap="none" dirty="0" smtClean="0">
                <a:solidFill>
                  <a:srgbClr val="000000"/>
                </a:solidFill>
                <a:effectLst/>
                <a:latin typeface="Arial"/>
                <a:ea typeface="Arial"/>
                <a:cs typeface="Arial"/>
                <a:sym typeface="Arial"/>
              </a:rPr>
              <a:t> y viceversa). Dentro de un mismo sector se pueden representar varios datos; como en este caso que se representan las defunciones por causa. Las áreas azules simbolizan las muertes por enfermedades infecciosas, las rojas, muertes por heridas y finalmente las negras, muertes por otras causas.</a:t>
            </a:r>
          </a:p>
          <a:p>
            <a:r>
              <a:rPr lang="es-MX" sz="1100" b="0" i="0" u="none" strike="noStrike" cap="none" dirty="0" smtClean="0">
                <a:solidFill>
                  <a:srgbClr val="000000"/>
                </a:solidFill>
                <a:effectLst/>
                <a:latin typeface="Arial"/>
                <a:ea typeface="Arial"/>
                <a:cs typeface="Arial"/>
                <a:sym typeface="Arial"/>
              </a:rPr>
              <a:t>De acuerdo con los gráficos, en el periodo 1854-1855 las muertes predominantes son por enfermedades infecciosas. En el periodo 1855-1856 la tendencia se mantiene, pero hay menos bajas entre los soldados. Esta reducción de la mortalidad pudo tener muchas causas, pero merece la pena destacar que a su llegada </a:t>
            </a:r>
            <a:r>
              <a:rPr lang="es-MX" sz="1100" b="0" i="0" u="none" strike="noStrike" cap="none" dirty="0" err="1" smtClean="0">
                <a:solidFill>
                  <a:srgbClr val="000000"/>
                </a:solidFill>
                <a:effectLst/>
                <a:latin typeface="Arial"/>
                <a:ea typeface="Arial"/>
                <a:cs typeface="Arial"/>
                <a:sym typeface="Arial"/>
              </a:rPr>
              <a:t>Nightingale</a:t>
            </a:r>
            <a:r>
              <a:rPr lang="es-MX" sz="1100" b="0" i="0" u="none" strike="noStrike" cap="none" dirty="0" smtClean="0">
                <a:solidFill>
                  <a:srgbClr val="000000"/>
                </a:solidFill>
                <a:effectLst/>
                <a:latin typeface="Arial"/>
                <a:ea typeface="Arial"/>
                <a:cs typeface="Arial"/>
                <a:sym typeface="Arial"/>
              </a:rPr>
              <a:t> se percató de que las condiciones higiénicas del hospital eran muy deficientes y tomó una serie de medidas para mejorarlas.</a:t>
            </a:r>
          </a:p>
          <a:p>
            <a:endParaRPr lang="es-AR" dirty="0"/>
          </a:p>
        </p:txBody>
      </p:sp>
    </p:spTree>
    <p:extLst>
      <p:ext uri="{BB962C8B-B14F-4D97-AF65-F5344CB8AC3E}">
        <p14:creationId xmlns:p14="http://schemas.microsoft.com/office/powerpoint/2010/main" val="3028343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14300" indent="0">
              <a:lnSpc>
                <a:spcPct val="200000"/>
              </a:lnSpc>
              <a:spcAft>
                <a:spcPts val="750"/>
              </a:spcAft>
              <a:buNone/>
            </a:pPr>
            <a:r>
              <a:rPr lang="es-MX" dirty="0" smtClean="0">
                <a:latin typeface="Aller" panose="020B0503030302020204" pitchFamily="34" charset="0"/>
                <a:ea typeface="Calibri" panose="020F0502020204030204" pitchFamily="34" charset="0"/>
              </a:rPr>
              <a:t>LO</a:t>
            </a:r>
            <a:endParaRPr lang="es-AR" dirty="0"/>
          </a:p>
        </p:txBody>
      </p:sp>
    </p:spTree>
    <p:extLst>
      <p:ext uri="{BB962C8B-B14F-4D97-AF65-F5344CB8AC3E}">
        <p14:creationId xmlns:p14="http://schemas.microsoft.com/office/powerpoint/2010/main" val="1607958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14300" indent="0">
              <a:lnSpc>
                <a:spcPct val="200000"/>
              </a:lnSpc>
              <a:spcAft>
                <a:spcPts val="750"/>
              </a:spcAft>
              <a:buNone/>
            </a:pPr>
            <a:r>
              <a:rPr lang="es-MX" dirty="0" smtClean="0">
                <a:latin typeface="Aller" panose="020B0503030302020204" pitchFamily="34" charset="0"/>
                <a:ea typeface="Calibri" panose="020F0502020204030204" pitchFamily="34" charset="0"/>
              </a:rPr>
              <a:t>LO</a:t>
            </a:r>
            <a:endParaRPr lang="es-AR" dirty="0"/>
          </a:p>
        </p:txBody>
      </p:sp>
    </p:spTree>
    <p:extLst>
      <p:ext uri="{BB962C8B-B14F-4D97-AF65-F5344CB8AC3E}">
        <p14:creationId xmlns:p14="http://schemas.microsoft.com/office/powerpoint/2010/main" val="245000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14300" indent="0">
              <a:lnSpc>
                <a:spcPct val="200000"/>
              </a:lnSpc>
              <a:spcAft>
                <a:spcPts val="750"/>
              </a:spcAft>
              <a:buNone/>
            </a:pPr>
            <a:r>
              <a:rPr lang="es-MX" dirty="0" smtClean="0">
                <a:latin typeface="Aller" panose="020B0503030302020204" pitchFamily="34" charset="0"/>
                <a:ea typeface="Calibri" panose="020F0502020204030204" pitchFamily="34" charset="0"/>
              </a:rPr>
              <a:t>LO</a:t>
            </a:r>
            <a:endParaRPr lang="es-AR" dirty="0"/>
          </a:p>
        </p:txBody>
      </p:sp>
    </p:spTree>
    <p:extLst>
      <p:ext uri="{BB962C8B-B14F-4D97-AF65-F5344CB8AC3E}">
        <p14:creationId xmlns:p14="http://schemas.microsoft.com/office/powerpoint/2010/main" val="2790244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14300" indent="0">
              <a:lnSpc>
                <a:spcPct val="200000"/>
              </a:lnSpc>
              <a:spcAft>
                <a:spcPts val="750"/>
              </a:spcAft>
              <a:buNone/>
            </a:pPr>
            <a:r>
              <a:rPr lang="es-MX" dirty="0" smtClean="0">
                <a:latin typeface="Aller" panose="020B0503030302020204" pitchFamily="34" charset="0"/>
                <a:ea typeface="Calibri" panose="020F0502020204030204" pitchFamily="34" charset="0"/>
              </a:rPr>
              <a:t>LO</a:t>
            </a:r>
            <a:endParaRPr lang="es-AR" dirty="0"/>
          </a:p>
        </p:txBody>
      </p:sp>
    </p:spTree>
    <p:extLst>
      <p:ext uri="{BB962C8B-B14F-4D97-AF65-F5344CB8AC3E}">
        <p14:creationId xmlns:p14="http://schemas.microsoft.com/office/powerpoint/2010/main" val="93073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ES" dirty="0" smtClean="0"/>
              <a:t>Guía del contenido del curso, se divide en dos partes. La primera parte es general</a:t>
            </a:r>
            <a:r>
              <a:rPr lang="es-ES" baseline="0" dirty="0" smtClean="0"/>
              <a:t>, con conceptos que facilitan y permiten aprovechar mejor la segunda parte del curso. La segunda trata conceptos más específicos de R y ggplot2.</a:t>
            </a:r>
            <a:endParaRPr lang="es-ES" dirty="0"/>
          </a:p>
        </p:txBody>
      </p:sp>
    </p:spTree>
    <p:extLst>
      <p:ext uri="{BB962C8B-B14F-4D97-AF65-F5344CB8AC3E}">
        <p14:creationId xmlns:p14="http://schemas.microsoft.com/office/powerpoint/2010/main" val="98077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59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302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eb0b8fa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eb0b8fa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68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e9e2a18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e9e2a18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200" dirty="0">
                <a:solidFill>
                  <a:srgbClr val="333333"/>
                </a:solidFill>
                <a:highlight>
                  <a:srgbClr val="FFFFFF"/>
                </a:highlight>
              </a:rPr>
              <a:t>A quick visual overview of the various plots and charts that are commonly used to visualize data.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e9e2a18d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e9e2a18d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ea4d4d19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ea4d4d19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9e2a18d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9e2a18d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ea4d4d19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ea4d4d19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754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e9e2a18d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e9e2a18d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ea4d4d19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ea4d4d19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701278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ea4d4d19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ea4d4d19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9e2a18d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9e2a18d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9e2a18d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9e2a18d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ea4d4d19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ea4d4d19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e9e2a18d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e9e2a18d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AR" altLang="es-AR" sz="1100" kern="1200" dirty="0" smtClean="0">
                <a:solidFill>
                  <a:srgbClr val="2C204D"/>
                </a:solidFill>
                <a:latin typeface="Aller Light" pitchFamily="34" charset="0"/>
              </a:rPr>
              <a:t>Cada </a:t>
            </a:r>
            <a:r>
              <a:rPr lang="es-AR" altLang="es-AR" sz="1100" kern="1200" dirty="0" smtClean="0">
                <a:solidFill>
                  <a:srgbClr val="2C204D"/>
                </a:solidFill>
                <a:latin typeface="Aller" pitchFamily="34" charset="0"/>
              </a:rPr>
              <a:t>punto tiene tamaño, color y forma, </a:t>
            </a:r>
            <a:r>
              <a:rPr lang="es-AR" altLang="es-AR" sz="1100" kern="1200" dirty="0" smtClean="0">
                <a:solidFill>
                  <a:srgbClr val="2C204D"/>
                </a:solidFill>
                <a:latin typeface="Aller Light" pitchFamily="34" charset="0"/>
              </a:rPr>
              <a:t>estos atributos son denominados </a:t>
            </a:r>
            <a:r>
              <a:rPr lang="es-AR" altLang="es-AR" sz="1100" kern="1200" dirty="0" smtClean="0">
                <a:solidFill>
                  <a:srgbClr val="2C204D"/>
                </a:solidFill>
                <a:latin typeface="Aller" panose="020B0503030302020204" pitchFamily="34" charset="0"/>
              </a:rPr>
              <a:t>elementos estéticos </a:t>
            </a:r>
            <a:r>
              <a:rPr lang="es-AR" altLang="es-AR" sz="1100" kern="1200" dirty="0" smtClean="0">
                <a:solidFill>
                  <a:srgbClr val="2C204D"/>
                </a:solidFill>
                <a:latin typeface="Aller Light" pitchFamily="34" charset="0"/>
              </a:rPr>
              <a:t>(o aes por su denominación en inglés: </a:t>
            </a:r>
            <a:r>
              <a:rPr lang="es-AR" altLang="es-AR" sz="1100" kern="1200" dirty="0" err="1" smtClean="0">
                <a:solidFill>
                  <a:srgbClr val="2C204D"/>
                </a:solidFill>
                <a:latin typeface="Aller Light" pitchFamily="34" charset="0"/>
              </a:rPr>
              <a:t>aesthetics</a:t>
            </a:r>
            <a:r>
              <a:rPr lang="es-AR" altLang="es-AR" sz="1100" kern="1200" dirty="0" smtClean="0">
                <a:solidFill>
                  <a:srgbClr val="2C204D"/>
                </a:solidFill>
                <a:latin typeface="Aller Light" pitchFamily="34" charset="0"/>
              </a:rPr>
              <a:t> )</a:t>
            </a:r>
            <a:r>
              <a:rPr lang="es-AR" altLang="es-AR" sz="1100" kern="0" dirty="0" smtClean="0">
                <a:solidFill>
                  <a:srgbClr val="000000"/>
                </a:solidFill>
                <a:latin typeface="Arial"/>
              </a:rPr>
              <a:t>,</a:t>
            </a:r>
            <a:r>
              <a:rPr lang="es-AR" altLang="es-AR" sz="1100" kern="0" baseline="0" dirty="0" smtClean="0">
                <a:solidFill>
                  <a:srgbClr val="000000"/>
                </a:solidFill>
                <a:latin typeface="Arial"/>
              </a:rPr>
              <a:t> es lo que vimos en la primera parte como señales visuales.</a:t>
            </a:r>
            <a:endParaRPr lang="es-AR" altLang="es-AR" sz="1100" kern="1200" dirty="0" smtClean="0">
              <a:solidFill>
                <a:srgbClr val="2C204D"/>
              </a:solidFill>
              <a:latin typeface="Aller Light" pitchFamily="34" charset="0"/>
            </a:endParaRPr>
          </a:p>
        </p:txBody>
      </p:sp>
    </p:spTree>
    <p:extLst>
      <p:ext uri="{BB962C8B-B14F-4D97-AF65-F5344CB8AC3E}">
        <p14:creationId xmlns:p14="http://schemas.microsoft.com/office/powerpoint/2010/main" val="738051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prstClr val="black"/>
                </a:solidFill>
                <a:latin typeface="+mn-lt"/>
                <a:ea typeface="+mn-ea"/>
                <a:cs typeface="+mn-cs"/>
              </a:rPr>
              <a:t>ggplot2:</a:t>
            </a:r>
            <a:r>
              <a:rPr lang="es-ES" sz="1200" kern="1200" baseline="0" dirty="0" smtClean="0">
                <a:solidFill>
                  <a:prstClr val="black"/>
                </a:solidFill>
                <a:latin typeface="+mn-lt"/>
                <a:ea typeface="+mn-ea"/>
                <a:cs typeface="+mn-cs"/>
              </a:rPr>
              <a:t> </a:t>
            </a:r>
            <a:r>
              <a:rPr lang="es-ES" sz="1200" kern="1200" dirty="0" smtClean="0">
                <a:solidFill>
                  <a:prstClr val="black"/>
                </a:solidFill>
                <a:latin typeface="+mn-lt"/>
                <a:ea typeface="+mn-ea"/>
                <a:cs typeface="+mn-cs"/>
              </a:rPr>
              <a:t>Tiene una teoría que lo sustenta basada en el </a:t>
            </a:r>
            <a:r>
              <a:rPr lang="es-ES" sz="1200" i="1" kern="1200" dirty="0" smtClean="0">
                <a:solidFill>
                  <a:prstClr val="black"/>
                </a:solidFill>
                <a:latin typeface="+mn-lt"/>
                <a:ea typeface="+mn-ea"/>
                <a:cs typeface="+mn-cs"/>
              </a:rPr>
              <a:t>Grammar of Graphics</a:t>
            </a:r>
            <a:r>
              <a:rPr lang="es-ES" sz="1200" kern="1200" dirty="0" smtClean="0">
                <a:solidFill>
                  <a:prstClr val="black"/>
                </a:solidFill>
                <a:latin typeface="+mn-lt"/>
                <a:ea typeface="+mn-ea"/>
                <a:cs typeface="+mn-cs"/>
              </a:rPr>
              <a:t> (</a:t>
            </a:r>
            <a:r>
              <a:rPr lang="es-ES" sz="1200" kern="1200" dirty="0" err="1" smtClean="0">
                <a:solidFill>
                  <a:prstClr val="black"/>
                </a:solidFill>
                <a:latin typeface="+mn-lt"/>
                <a:ea typeface="+mn-ea"/>
                <a:cs typeface="+mn-cs"/>
              </a:rPr>
              <a:t>Wilkinson</a:t>
            </a:r>
            <a:r>
              <a:rPr lang="es-ES" sz="1200" kern="1200" dirty="0" smtClean="0">
                <a:solidFill>
                  <a:prstClr val="black"/>
                </a:solidFill>
                <a:latin typeface="+mn-lt"/>
                <a:ea typeface="+mn-ea"/>
                <a:cs typeface="+mn-cs"/>
              </a:rPr>
              <a:t>).</a:t>
            </a:r>
          </a:p>
          <a:p>
            <a:endParaRPr lang="es-AR" dirty="0" smtClean="0"/>
          </a:p>
          <a:p>
            <a:r>
              <a:rPr lang="es-AR" dirty="0" smtClean="0"/>
              <a:t>ggplot2: </a:t>
            </a:r>
            <a:r>
              <a:rPr lang="es-AR" dirty="0" err="1" smtClean="0"/>
              <a:t>Elegant</a:t>
            </a:r>
            <a:r>
              <a:rPr lang="es-AR" dirty="0" smtClean="0"/>
              <a:t> Graphics </a:t>
            </a:r>
            <a:r>
              <a:rPr lang="es-AR" dirty="0" err="1" smtClean="0"/>
              <a:t>for</a:t>
            </a:r>
            <a:r>
              <a:rPr lang="es-AR" dirty="0" smtClean="0"/>
              <a:t> Data Analysis</a:t>
            </a:r>
          </a:p>
          <a:p>
            <a:endParaRPr lang="es-AR" dirty="0"/>
          </a:p>
        </p:txBody>
      </p:sp>
      <p:sp>
        <p:nvSpPr>
          <p:cNvPr id="4" name="3 Marcador de número de diapositiva"/>
          <p:cNvSpPr>
            <a:spLocks noGrp="1"/>
          </p:cNvSpPr>
          <p:nvPr>
            <p:ph type="sldNum" sz="quarter" idx="10"/>
          </p:nvPr>
        </p:nvSpPr>
        <p:spPr/>
        <p:txBody>
          <a:bodyPr/>
          <a:lstStyle/>
          <a:p>
            <a:fld id="{A44F142A-C4EB-4527-98AB-85155CA00F1D}" type="slidenum">
              <a:rPr lang="es-AR" smtClean="0"/>
              <a:t>48</a:t>
            </a:fld>
            <a:endParaRPr lang="es-AR"/>
          </a:p>
        </p:txBody>
      </p:sp>
    </p:spTree>
    <p:extLst>
      <p:ext uri="{BB962C8B-B14F-4D97-AF65-F5344CB8AC3E}">
        <p14:creationId xmlns:p14="http://schemas.microsoft.com/office/powerpoint/2010/main" val="3654309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809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4548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14300" indent="0">
              <a:lnSpc>
                <a:spcPct val="200000"/>
              </a:lnSpc>
              <a:spcAft>
                <a:spcPts val="750"/>
              </a:spcAft>
              <a:buNone/>
            </a:pPr>
            <a:r>
              <a:rPr lang="es-ES" dirty="0" smtClean="0">
                <a:latin typeface="Aller" panose="020B0503030302020204" pitchFamily="34" charset="0"/>
                <a:ea typeface="Calibri" panose="020F0502020204030204" pitchFamily="34" charset="0"/>
              </a:rPr>
              <a:t>-   </a:t>
            </a:r>
            <a:r>
              <a:rPr lang="es-ES" sz="1100" dirty="0" smtClean="0">
                <a:solidFill>
                  <a:schemeClr val="tx1"/>
                </a:solidFill>
                <a:latin typeface="Aller" panose="020B0503030302020204" pitchFamily="34" charset="0"/>
                <a:ea typeface="Calibri" panose="020F0502020204030204" pitchFamily="34" charset="0"/>
              </a:rPr>
              <a:t>Sé perseverante: la única manera de aprender es experimentando y fallando, experimentando y fallando y así sucesivamente, hasta obtener aquel gráfico que comunique efectivamente tus datos.</a:t>
            </a:r>
            <a:endParaRPr lang="en-US" sz="1100" dirty="0" smtClean="0">
              <a:solidFill>
                <a:schemeClr val="tx1"/>
              </a:solidFill>
              <a:latin typeface="Aller" panose="020B0503030302020204" pitchFamily="34" charset="0"/>
              <a:ea typeface="Calibri" panose="020F0502020204030204" pitchFamily="34" charset="0"/>
            </a:endParaRPr>
          </a:p>
          <a:p>
            <a:pPr marL="114300" indent="0">
              <a:lnSpc>
                <a:spcPct val="200000"/>
              </a:lnSpc>
              <a:spcAft>
                <a:spcPts val="750"/>
              </a:spcAft>
              <a:buNone/>
            </a:pPr>
            <a:r>
              <a:rPr lang="es-ES" sz="1100" dirty="0" smtClean="0">
                <a:solidFill>
                  <a:schemeClr val="tx1"/>
                </a:solidFill>
                <a:latin typeface="Aller" panose="020B0503030302020204" pitchFamily="34" charset="0"/>
                <a:ea typeface="Calibri" panose="020F0502020204030204" pitchFamily="34" charset="0"/>
              </a:rPr>
              <a:t>-  Trabaja de manera incremental, comienza por un pequeño gráfico y luego en cada iteración mejóralo.</a:t>
            </a:r>
            <a:endParaRPr lang="en-US" sz="1100" dirty="0" smtClean="0">
              <a:solidFill>
                <a:schemeClr val="tx1"/>
              </a:solidFill>
              <a:latin typeface="Aller" panose="020B0503030302020204" pitchFamily="34" charset="0"/>
              <a:ea typeface="Calibri" panose="020F0502020204030204" pitchFamily="34" charset="0"/>
            </a:endParaRPr>
          </a:p>
          <a:p>
            <a:endParaRPr lang="es-AR" dirty="0"/>
          </a:p>
        </p:txBody>
      </p:sp>
    </p:spTree>
    <p:extLst>
      <p:ext uri="{BB962C8B-B14F-4D97-AF65-F5344CB8AC3E}">
        <p14:creationId xmlns:p14="http://schemas.microsoft.com/office/powerpoint/2010/main" val="518294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AR" sz="1100" b="0" i="0" u="none" strike="noStrike" cap="none" baseline="0" dirty="0" err="1" smtClean="0">
                <a:solidFill>
                  <a:srgbClr val="000000"/>
                </a:solidFill>
                <a:latin typeface="Arial"/>
                <a:ea typeface="Arial"/>
                <a:cs typeface="Arial"/>
                <a:sym typeface="Arial"/>
              </a:rPr>
              <a:t>Visualization</a:t>
            </a:r>
            <a:r>
              <a:rPr lang="es-AR" sz="1100" b="0" i="0" u="none" strike="noStrike" cap="none" baseline="0" dirty="0" smtClean="0">
                <a:solidFill>
                  <a:srgbClr val="000000"/>
                </a:solidFill>
                <a:latin typeface="Arial"/>
                <a:ea typeface="Arial"/>
                <a:cs typeface="Arial"/>
                <a:sym typeface="Arial"/>
              </a:rPr>
              <a:t> </a:t>
            </a:r>
            <a:r>
              <a:rPr lang="es-AR" sz="1100" b="0" i="0" u="none" strike="noStrike" cap="none" baseline="0" dirty="0" err="1" smtClean="0">
                <a:solidFill>
                  <a:srgbClr val="000000"/>
                </a:solidFill>
                <a:latin typeface="Arial"/>
                <a:ea typeface="Arial"/>
                <a:cs typeface="Arial"/>
                <a:sym typeface="Arial"/>
              </a:rPr>
              <a:t>is</a:t>
            </a:r>
            <a:r>
              <a:rPr lang="es-AR" sz="1100" b="0" i="0" u="none" strike="noStrike" cap="none" baseline="0" dirty="0" smtClean="0">
                <a:solidFill>
                  <a:srgbClr val="000000"/>
                </a:solidFill>
                <a:latin typeface="Arial"/>
                <a:ea typeface="Arial"/>
                <a:cs typeface="Arial"/>
                <a:sym typeface="Arial"/>
              </a:rPr>
              <a:t> </a:t>
            </a:r>
            <a:r>
              <a:rPr lang="en-US" sz="1100" b="0" i="0" u="none" strike="noStrike" cap="none" baseline="0" dirty="0" smtClean="0">
                <a:solidFill>
                  <a:srgbClr val="000000"/>
                </a:solidFill>
                <a:latin typeface="Arial"/>
                <a:ea typeface="Arial"/>
                <a:cs typeface="Arial"/>
                <a:sym typeface="Arial"/>
              </a:rPr>
              <a:t>a medium: a way to explore, present, and express meaning in data.</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dirty="0" smtClean="0">
                <a:solidFill>
                  <a:srgbClr val="2C204D"/>
                </a:solidFill>
                <a:latin typeface="Aller" panose="020B0503030302020204" pitchFamily="34" charset="0"/>
                <a:ea typeface="Calibri" panose="020F0502020204030204" pitchFamily="34" charset="0"/>
              </a:rPr>
              <a:t>Es muy útil, seguir en twitter a gente de la comunidad de R que se dedica a lo que vos </a:t>
            </a:r>
            <a:r>
              <a:rPr lang="es-ES" dirty="0" err="1" smtClean="0">
                <a:solidFill>
                  <a:srgbClr val="2C204D"/>
                </a:solidFill>
                <a:latin typeface="Aller" panose="020B0503030302020204" pitchFamily="34" charset="0"/>
                <a:ea typeface="Calibri" panose="020F0502020204030204" pitchFamily="34" charset="0"/>
              </a:rPr>
              <a:t>querés</a:t>
            </a:r>
            <a:r>
              <a:rPr lang="es-ES" dirty="0" smtClean="0">
                <a:solidFill>
                  <a:srgbClr val="2C204D"/>
                </a:solidFill>
                <a:latin typeface="Aller" panose="020B0503030302020204" pitchFamily="34" charset="0"/>
                <a:ea typeface="Calibri" panose="020F0502020204030204" pitchFamily="34" charset="0"/>
              </a:rPr>
              <a:t> aprender. </a:t>
            </a:r>
            <a:endParaRPr lang="es-ES" sz="1100" dirty="0" smtClean="0">
              <a:solidFill>
                <a:schemeClr val="tx1"/>
              </a:solidFill>
              <a:latin typeface="Aller" panose="020B0503030302020204" pitchFamily="34" charset="0"/>
              <a:ea typeface="Allerta"/>
              <a:cs typeface="Allerta"/>
            </a:endParaRPr>
          </a:p>
          <a:p>
            <a:r>
              <a:rPr lang="es-ES" sz="1100" dirty="0" err="1" smtClean="0">
                <a:solidFill>
                  <a:schemeClr val="tx1"/>
                </a:solidFill>
                <a:latin typeface="Aller" panose="020B0503030302020204" pitchFamily="34" charset="0"/>
                <a:ea typeface="Allerta"/>
                <a:cs typeface="Allerta"/>
              </a:rPr>
              <a:t>Céd</a:t>
            </a:r>
            <a:r>
              <a:rPr lang="es-ES" sz="1100" dirty="0" smtClean="0">
                <a:solidFill>
                  <a:schemeClr val="tx1"/>
                </a:solidFill>
                <a:latin typeface="Aller" panose="020B0503030302020204" pitchFamily="34" charset="0"/>
                <a:ea typeface="Allerta"/>
                <a:cs typeface="Allerta"/>
              </a:rPr>
              <a:t> </a:t>
            </a:r>
            <a:r>
              <a:rPr lang="es-AR" sz="1100" dirty="0" err="1" smtClean="0">
                <a:solidFill>
                  <a:schemeClr val="tx1"/>
                </a:solidFill>
                <a:latin typeface="Aller" panose="020B0503030302020204" pitchFamily="34" charset="0"/>
                <a:ea typeface="Allerta"/>
                <a:cs typeface="Allerta"/>
              </a:rPr>
              <a:t>Scherer</a:t>
            </a:r>
            <a:endParaRPr lang="es-AR" sz="1100" dirty="0" smtClean="0">
              <a:solidFill>
                <a:schemeClr val="tx1"/>
              </a:solidFill>
              <a:latin typeface="Aller" panose="020B0503030302020204" pitchFamily="34" charset="0"/>
              <a:ea typeface="Allerta"/>
              <a:cs typeface="Allerta"/>
            </a:endParaRPr>
          </a:p>
          <a:p>
            <a:r>
              <a:rPr lang="es-ES" sz="1100" dirty="0" smtClean="0">
                <a:solidFill>
                  <a:schemeClr val="tx1"/>
                </a:solidFill>
                <a:latin typeface="Aller" panose="020B0503030302020204" pitchFamily="34" charset="0"/>
                <a:ea typeface="Allerta"/>
                <a:cs typeface="Allerta"/>
              </a:rPr>
              <a:t>Joshua </a:t>
            </a:r>
            <a:r>
              <a:rPr lang="es-ES" sz="1100" dirty="0" err="1" smtClean="0">
                <a:solidFill>
                  <a:schemeClr val="tx1"/>
                </a:solidFill>
                <a:latin typeface="Aller" panose="020B0503030302020204" pitchFamily="34" charset="0"/>
                <a:ea typeface="Allerta"/>
                <a:cs typeface="Allerta"/>
              </a:rPr>
              <a:t>Kunst</a:t>
            </a:r>
            <a:endParaRPr lang="es-AR" sz="1100" dirty="0" smtClean="0">
              <a:solidFill>
                <a:schemeClr val="tx1"/>
              </a:solidFill>
              <a:latin typeface="Aller" panose="020B0503030302020204" pitchFamily="34" charset="0"/>
              <a:ea typeface="Allerta"/>
              <a:cs typeface="Allerta"/>
            </a:endParaRPr>
          </a:p>
          <a:p>
            <a:r>
              <a:rPr lang="es-ES" sz="1100" dirty="0" err="1" smtClean="0">
                <a:solidFill>
                  <a:schemeClr val="tx1"/>
                </a:solidFill>
                <a:latin typeface="Aller" panose="020B0503030302020204" pitchFamily="34" charset="0"/>
                <a:ea typeface="Allerta"/>
                <a:cs typeface="Allerta"/>
              </a:rPr>
              <a:t>Romi</a:t>
            </a:r>
            <a:r>
              <a:rPr lang="es-ES" sz="1100" dirty="0" smtClean="0">
                <a:solidFill>
                  <a:schemeClr val="tx1"/>
                </a:solidFill>
                <a:latin typeface="Aller" panose="020B0503030302020204" pitchFamily="34" charset="0"/>
                <a:ea typeface="Allerta"/>
                <a:cs typeface="Allerta"/>
              </a:rPr>
              <a:t> </a:t>
            </a:r>
            <a:r>
              <a:rPr lang="es-ES" sz="1100" dirty="0" err="1" smtClean="0">
                <a:solidFill>
                  <a:schemeClr val="tx1"/>
                </a:solidFill>
                <a:latin typeface="Aller" panose="020B0503030302020204" pitchFamily="34" charset="0"/>
                <a:ea typeface="Allerta"/>
                <a:cs typeface="Allerta"/>
              </a:rPr>
              <a:t>Mendez</a:t>
            </a:r>
            <a:endParaRPr lang="es-ES" sz="1100" dirty="0" smtClean="0">
              <a:solidFill>
                <a:schemeClr val="tx1"/>
              </a:solidFill>
              <a:latin typeface="Aller" panose="020B0503030302020204" pitchFamily="34" charset="0"/>
              <a:ea typeface="Allerta"/>
              <a:cs typeface="Allerta"/>
            </a:endParaRPr>
          </a:p>
          <a:p>
            <a:r>
              <a:rPr lang="es-AR" sz="1100" dirty="0" err="1" smtClean="0">
                <a:solidFill>
                  <a:schemeClr val="tx1"/>
                </a:solidFill>
                <a:latin typeface="Aller" panose="020B0503030302020204" pitchFamily="34" charset="0"/>
                <a:ea typeface="Allerta"/>
                <a:cs typeface="Allerta"/>
              </a:rPr>
              <a:t>Will</a:t>
            </a:r>
            <a:r>
              <a:rPr lang="es-AR" sz="1100" dirty="0" smtClean="0">
                <a:solidFill>
                  <a:schemeClr val="tx1"/>
                </a:solidFill>
                <a:latin typeface="Aller" panose="020B0503030302020204" pitchFamily="34" charset="0"/>
                <a:ea typeface="Allerta"/>
                <a:cs typeface="Allerta"/>
              </a:rPr>
              <a:t> </a:t>
            </a:r>
            <a:r>
              <a:rPr lang="es-AR" sz="1100" dirty="0" err="1" smtClean="0">
                <a:solidFill>
                  <a:schemeClr val="tx1"/>
                </a:solidFill>
                <a:latin typeface="Aller" panose="020B0503030302020204" pitchFamily="34" charset="0"/>
                <a:ea typeface="Allerta"/>
                <a:cs typeface="Allerta"/>
              </a:rPr>
              <a:t>Chase_Chase</a:t>
            </a:r>
            <a:endParaRPr lang="es-AR" dirty="0"/>
          </a:p>
        </p:txBody>
      </p:sp>
    </p:spTree>
    <p:extLst>
      <p:ext uri="{BB962C8B-B14F-4D97-AF65-F5344CB8AC3E}">
        <p14:creationId xmlns:p14="http://schemas.microsoft.com/office/powerpoint/2010/main" val="2022785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ES_tradnl" dirty="0" smtClean="0"/>
              <a:t>GLOBAL</a:t>
            </a:r>
            <a:r>
              <a:rPr lang="es-ES_tradnl" baseline="0" dirty="0" smtClean="0"/>
              <a:t> gestiona la marca, baja lineamientos, gestiona las plataformas y toma decisiones.</a:t>
            </a:r>
          </a:p>
          <a:p>
            <a:endParaRPr lang="es-ES_tradnl" baseline="0" dirty="0" smtClean="0"/>
          </a:p>
          <a:p>
            <a:r>
              <a:rPr lang="es-ES_tradnl" baseline="0" dirty="0" smtClean="0"/>
              <a:t>LÍDERES otras personas relevantes que empujan la comunidad R y son parte de R-Ladies</a:t>
            </a:r>
          </a:p>
          <a:p>
            <a:endParaRPr lang="es-ES_tradnl" baseline="0" dirty="0" smtClean="0"/>
          </a:p>
          <a:p>
            <a:r>
              <a:rPr lang="es-ES_tradnl" baseline="0" dirty="0" smtClean="0"/>
              <a:t>ORGANIZADORAS de capítulos, que gestionan los eventos locales.</a:t>
            </a:r>
          </a:p>
          <a:p>
            <a:endParaRPr lang="es-ES_tradnl" baseline="0" dirty="0" smtClean="0"/>
          </a:p>
          <a:p>
            <a:r>
              <a:rPr lang="es-ES_tradnl" baseline="0" dirty="0" smtClean="0"/>
              <a:t>R-LADIES todos!!</a:t>
            </a:r>
            <a:endParaRPr lang="en-US" dirty="0"/>
          </a:p>
        </p:txBody>
      </p:sp>
    </p:spTree>
    <p:extLst>
      <p:ext uri="{BB962C8B-B14F-4D97-AF65-F5344CB8AC3E}">
        <p14:creationId xmlns:p14="http://schemas.microsoft.com/office/powerpoint/2010/main" val="220399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ES_tradnl" dirty="0" smtClean="0"/>
              <a:t>GLOBAL</a:t>
            </a:r>
            <a:r>
              <a:rPr lang="es-ES_tradnl" baseline="0" dirty="0" smtClean="0"/>
              <a:t> gestiona la marca, baja lineamientos, gestiona las plataformas y toma decisiones.</a:t>
            </a:r>
          </a:p>
          <a:p>
            <a:endParaRPr lang="es-ES_tradnl" baseline="0" dirty="0" smtClean="0"/>
          </a:p>
          <a:p>
            <a:r>
              <a:rPr lang="es-ES_tradnl" baseline="0" dirty="0" smtClean="0"/>
              <a:t>LÍDERES otras personas relevantes que empujan la comunidad R y son parte de R-Ladies</a:t>
            </a:r>
          </a:p>
          <a:p>
            <a:endParaRPr lang="es-ES_tradnl" baseline="0" dirty="0" smtClean="0"/>
          </a:p>
          <a:p>
            <a:r>
              <a:rPr lang="es-ES_tradnl" baseline="0" dirty="0" smtClean="0"/>
              <a:t>ORGANIZADORAS de capítulos, que gestionan los eventos locales.</a:t>
            </a:r>
          </a:p>
          <a:p>
            <a:endParaRPr lang="es-ES_tradnl" baseline="0" dirty="0" smtClean="0"/>
          </a:p>
          <a:p>
            <a:r>
              <a:rPr lang="es-ES_tradnl" baseline="0" dirty="0" smtClean="0"/>
              <a:t>R-LADIES todos!!</a:t>
            </a:r>
            <a:endParaRPr lang="en-US" dirty="0"/>
          </a:p>
        </p:txBody>
      </p:sp>
    </p:spTree>
    <p:extLst>
      <p:ext uri="{BB962C8B-B14F-4D97-AF65-F5344CB8AC3E}">
        <p14:creationId xmlns:p14="http://schemas.microsoft.com/office/powerpoint/2010/main" val="2203993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Sponsorizadas por el R Consortium</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02030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99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642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39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2314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179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e9e2a18d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e9e2a18d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0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A108B2A2-3E45-4824-BC17-1F2F866BF672}" type="datetimeFigureOut">
              <a:rPr lang="es-AR" smtClean="0"/>
              <a:t>17/2/2020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8BAA12C-6F2D-4A0B-92C5-87F3E59209CD}" type="slidenum">
              <a:rPr lang="es-AR" smtClean="0"/>
              <a:t>‹Nº›</a:t>
            </a:fld>
            <a:endParaRPr lang="es-AR"/>
          </a:p>
        </p:txBody>
      </p:sp>
    </p:spTree>
    <p:extLst>
      <p:ext uri="{BB962C8B-B14F-4D97-AF65-F5344CB8AC3E}">
        <p14:creationId xmlns:p14="http://schemas.microsoft.com/office/powerpoint/2010/main" val="465524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extLst>
      <p:ext uri="{BB962C8B-B14F-4D97-AF65-F5344CB8AC3E}">
        <p14:creationId xmlns:p14="http://schemas.microsoft.com/office/powerpoint/2010/main" val="4199443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9" name="Google Shape;39;p7"/>
          <p:cNvSpPr txBox="1">
            <a:spLocks noGrp="1"/>
          </p:cNvSpPr>
          <p:nvPr>
            <p:ph type="body" idx="1"/>
          </p:nvPr>
        </p:nvSpPr>
        <p:spPr>
          <a:xfrm>
            <a:off x="844425" y="1610450"/>
            <a:ext cx="2257200" cy="33153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0" name="Google Shape;40;p7"/>
          <p:cNvSpPr txBox="1">
            <a:spLocks noGrp="1"/>
          </p:cNvSpPr>
          <p:nvPr>
            <p:ph type="body" idx="2"/>
          </p:nvPr>
        </p:nvSpPr>
        <p:spPr>
          <a:xfrm>
            <a:off x="3217286" y="1610450"/>
            <a:ext cx="2257200" cy="33153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1" name="Google Shape;41;p7"/>
          <p:cNvSpPr txBox="1">
            <a:spLocks noGrp="1"/>
          </p:cNvSpPr>
          <p:nvPr>
            <p:ph type="body" idx="3"/>
          </p:nvPr>
        </p:nvSpPr>
        <p:spPr>
          <a:xfrm>
            <a:off x="5590146" y="1610450"/>
            <a:ext cx="2257200" cy="33153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2" name="Google Shape;42;p7"/>
          <p:cNvSpPr/>
          <p:nvPr/>
        </p:nvSpPr>
        <p:spPr>
          <a:xfrm>
            <a:off x="579000" y="579000"/>
            <a:ext cx="54300" cy="675600"/>
          </a:xfrm>
          <a:prstGeom prst="rect">
            <a:avLst/>
          </a:prstGeom>
          <a:solidFill>
            <a:srgbClr val="FF00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9089700" y="0"/>
            <a:ext cx="54300" cy="5143500"/>
          </a:xfrm>
          <a:prstGeom prst="rect">
            <a:avLst/>
          </a:prstGeom>
          <a:solidFill>
            <a:srgbClr val="FF00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76560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A9B56AF-74FB-47F0-8BEB-528E3B498D40}" type="datetimeFigureOut">
              <a:rPr lang="es-AR" smtClean="0"/>
              <a:t>17/2/2020</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B358BE1B-B38C-453E-A263-11EF289F1B44}" type="slidenum">
              <a:rPr lang="es-AR" smtClean="0"/>
              <a:t>‹Nº›</a:t>
            </a:fld>
            <a:endParaRPr lang="es-AR"/>
          </a:p>
        </p:txBody>
      </p:sp>
    </p:spTree>
    <p:extLst>
      <p:ext uri="{BB962C8B-B14F-4D97-AF65-F5344CB8AC3E}">
        <p14:creationId xmlns:p14="http://schemas.microsoft.com/office/powerpoint/2010/main" val="3912026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half">
  <p:cSld name="Title only half">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844425" y="422500"/>
            <a:ext cx="3226800" cy="85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88398A"/>
              </a:buClr>
              <a:buSzPts val="2600"/>
              <a:buFont typeface="Helvetica Neue"/>
              <a:buNone/>
              <a:defRPr sz="2600" b="1" i="0" u="none" strike="noStrike" cap="none">
                <a:solidFill>
                  <a:srgbClr val="88398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88398A"/>
              </a:buClr>
              <a:buSzPts val="2600"/>
              <a:buFont typeface="Titillium Web"/>
              <a:buNone/>
              <a:defRPr sz="2600" b="1" i="0" u="none" strike="noStrike" cap="none">
                <a:solidFill>
                  <a:srgbClr val="88398A"/>
                </a:solidFill>
                <a:latin typeface="Titillium Web"/>
                <a:ea typeface="Titillium Web"/>
                <a:cs typeface="Titillium Web"/>
                <a:sym typeface="Titillium Web"/>
              </a:defRPr>
            </a:lvl2pPr>
            <a:lvl3pPr marR="0" lvl="2" algn="l" rtl="0">
              <a:lnSpc>
                <a:spcPct val="100000"/>
              </a:lnSpc>
              <a:spcBef>
                <a:spcPts val="0"/>
              </a:spcBef>
              <a:spcAft>
                <a:spcPts val="0"/>
              </a:spcAft>
              <a:buClr>
                <a:srgbClr val="88398A"/>
              </a:buClr>
              <a:buSzPts val="2600"/>
              <a:buFont typeface="Titillium Web"/>
              <a:buNone/>
              <a:defRPr sz="2600" b="1" i="0" u="none" strike="noStrike" cap="none">
                <a:solidFill>
                  <a:srgbClr val="88398A"/>
                </a:solidFill>
                <a:latin typeface="Titillium Web"/>
                <a:ea typeface="Titillium Web"/>
                <a:cs typeface="Titillium Web"/>
                <a:sym typeface="Titillium Web"/>
              </a:defRPr>
            </a:lvl3pPr>
            <a:lvl4pPr marR="0" lvl="3" algn="l" rtl="0">
              <a:lnSpc>
                <a:spcPct val="100000"/>
              </a:lnSpc>
              <a:spcBef>
                <a:spcPts val="0"/>
              </a:spcBef>
              <a:spcAft>
                <a:spcPts val="0"/>
              </a:spcAft>
              <a:buClr>
                <a:srgbClr val="88398A"/>
              </a:buClr>
              <a:buSzPts val="2600"/>
              <a:buFont typeface="Titillium Web"/>
              <a:buNone/>
              <a:defRPr sz="2600" b="1" i="0" u="none" strike="noStrike" cap="none">
                <a:solidFill>
                  <a:srgbClr val="88398A"/>
                </a:solidFill>
                <a:latin typeface="Titillium Web"/>
                <a:ea typeface="Titillium Web"/>
                <a:cs typeface="Titillium Web"/>
                <a:sym typeface="Titillium Web"/>
              </a:defRPr>
            </a:lvl4pPr>
            <a:lvl5pPr marR="0" lvl="4" algn="l" rtl="0">
              <a:lnSpc>
                <a:spcPct val="100000"/>
              </a:lnSpc>
              <a:spcBef>
                <a:spcPts val="0"/>
              </a:spcBef>
              <a:spcAft>
                <a:spcPts val="0"/>
              </a:spcAft>
              <a:buClr>
                <a:srgbClr val="88398A"/>
              </a:buClr>
              <a:buSzPts val="2600"/>
              <a:buFont typeface="Titillium Web"/>
              <a:buNone/>
              <a:defRPr sz="2600" b="1" i="0" u="none" strike="noStrike" cap="none">
                <a:solidFill>
                  <a:srgbClr val="88398A"/>
                </a:solidFill>
                <a:latin typeface="Titillium Web"/>
                <a:ea typeface="Titillium Web"/>
                <a:cs typeface="Titillium Web"/>
                <a:sym typeface="Titillium Web"/>
              </a:defRPr>
            </a:lvl5pPr>
            <a:lvl6pPr marR="0" lvl="5" algn="l" rtl="0">
              <a:lnSpc>
                <a:spcPct val="100000"/>
              </a:lnSpc>
              <a:spcBef>
                <a:spcPts val="0"/>
              </a:spcBef>
              <a:spcAft>
                <a:spcPts val="0"/>
              </a:spcAft>
              <a:buClr>
                <a:srgbClr val="88398A"/>
              </a:buClr>
              <a:buSzPts val="2600"/>
              <a:buFont typeface="Titillium Web"/>
              <a:buNone/>
              <a:defRPr sz="2600" b="1" i="0" u="none" strike="noStrike" cap="none">
                <a:solidFill>
                  <a:srgbClr val="88398A"/>
                </a:solidFill>
                <a:latin typeface="Titillium Web"/>
                <a:ea typeface="Titillium Web"/>
                <a:cs typeface="Titillium Web"/>
                <a:sym typeface="Titillium Web"/>
              </a:defRPr>
            </a:lvl6pPr>
            <a:lvl7pPr marR="0" lvl="6" algn="l" rtl="0">
              <a:lnSpc>
                <a:spcPct val="100000"/>
              </a:lnSpc>
              <a:spcBef>
                <a:spcPts val="0"/>
              </a:spcBef>
              <a:spcAft>
                <a:spcPts val="0"/>
              </a:spcAft>
              <a:buClr>
                <a:srgbClr val="88398A"/>
              </a:buClr>
              <a:buSzPts val="2600"/>
              <a:buFont typeface="Titillium Web"/>
              <a:buNone/>
              <a:defRPr sz="2600" b="1" i="0" u="none" strike="noStrike" cap="none">
                <a:solidFill>
                  <a:srgbClr val="88398A"/>
                </a:solidFill>
                <a:latin typeface="Titillium Web"/>
                <a:ea typeface="Titillium Web"/>
                <a:cs typeface="Titillium Web"/>
                <a:sym typeface="Titillium Web"/>
              </a:defRPr>
            </a:lvl7pPr>
            <a:lvl8pPr marR="0" lvl="7" algn="l" rtl="0">
              <a:lnSpc>
                <a:spcPct val="100000"/>
              </a:lnSpc>
              <a:spcBef>
                <a:spcPts val="0"/>
              </a:spcBef>
              <a:spcAft>
                <a:spcPts val="0"/>
              </a:spcAft>
              <a:buClr>
                <a:srgbClr val="88398A"/>
              </a:buClr>
              <a:buSzPts val="2600"/>
              <a:buFont typeface="Titillium Web"/>
              <a:buNone/>
              <a:defRPr sz="2600" b="1" i="0" u="none" strike="noStrike" cap="none">
                <a:solidFill>
                  <a:srgbClr val="88398A"/>
                </a:solidFill>
                <a:latin typeface="Titillium Web"/>
                <a:ea typeface="Titillium Web"/>
                <a:cs typeface="Titillium Web"/>
                <a:sym typeface="Titillium Web"/>
              </a:defRPr>
            </a:lvl8pPr>
            <a:lvl9pPr marR="0" lvl="8" algn="l" rtl="0">
              <a:lnSpc>
                <a:spcPct val="100000"/>
              </a:lnSpc>
              <a:spcBef>
                <a:spcPts val="0"/>
              </a:spcBef>
              <a:spcAft>
                <a:spcPts val="0"/>
              </a:spcAft>
              <a:buClr>
                <a:srgbClr val="88398A"/>
              </a:buClr>
              <a:buSzPts val="2600"/>
              <a:buFont typeface="Titillium Web"/>
              <a:buNone/>
              <a:defRPr sz="2600" b="1" i="0" u="none" strike="noStrike" cap="none">
                <a:solidFill>
                  <a:srgbClr val="88398A"/>
                </a:solidFill>
                <a:latin typeface="Titillium Web"/>
                <a:ea typeface="Titillium Web"/>
                <a:cs typeface="Titillium Web"/>
                <a:sym typeface="Titillium Web"/>
              </a:defRPr>
            </a:lvl9pPr>
          </a:lstStyle>
          <a:p>
            <a:endParaRPr/>
          </a:p>
        </p:txBody>
      </p:sp>
      <p:sp>
        <p:nvSpPr>
          <p:cNvPr id="16" name="Google Shape;16;p3"/>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3"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extLst>
      <p:ext uri="{BB962C8B-B14F-4D97-AF65-F5344CB8AC3E}">
        <p14:creationId xmlns:p14="http://schemas.microsoft.com/office/powerpoint/2010/main" val="410354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748000" y="747750"/>
            <a:ext cx="3648000" cy="3648000"/>
          </a:xfrm>
          <a:prstGeom prst="ellipse">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p:nvPr>
        </p:nvSpPr>
        <p:spPr>
          <a:xfrm>
            <a:off x="2747950" y="747775"/>
            <a:ext cx="3648000" cy="3648000"/>
          </a:xfrm>
          <a:prstGeom prst="rect">
            <a:avLst/>
          </a:prstGeom>
        </p:spPr>
        <p:txBody>
          <a:bodyPr spcFirstLastPara="1" wrap="square" lIns="91425" tIns="91425" rIns="91425" bIns="91425" anchor="ctr"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extLst>
      <p:ext uri="{BB962C8B-B14F-4D97-AF65-F5344CB8AC3E}">
        <p14:creationId xmlns:p14="http://schemas.microsoft.com/office/powerpoint/2010/main" val="3608898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25575" y="525325"/>
            <a:ext cx="4092900" cy="4092900"/>
          </a:xfrm>
          <a:prstGeom prst="diamond">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ubTitle" idx="1"/>
          </p:nvPr>
        </p:nvSpPr>
        <p:spPr>
          <a:xfrm>
            <a:off x="3009350" y="2573875"/>
            <a:ext cx="3086700" cy="20445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1pPr>
            <a:lvl2pPr lvl="1"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2pPr>
            <a:lvl3pPr lvl="2"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3pPr>
            <a:lvl4pPr lvl="3"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4pPr>
            <a:lvl5pPr lvl="4"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5pPr>
            <a:lvl6pPr lvl="5"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6pPr>
            <a:lvl7pPr lvl="6"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7pPr>
            <a:lvl8pPr lvl="7"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8pPr>
            <a:lvl9pPr lvl="8"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9pPr>
          </a:lstStyle>
          <a:p>
            <a:endParaRPr/>
          </a:p>
        </p:txBody>
      </p:sp>
      <p:sp>
        <p:nvSpPr>
          <p:cNvPr id="17" name="Google Shape;17;p3"/>
          <p:cNvSpPr txBox="1">
            <a:spLocks noGrp="1"/>
          </p:cNvSpPr>
          <p:nvPr>
            <p:ph type="title"/>
          </p:nvPr>
        </p:nvSpPr>
        <p:spPr>
          <a:xfrm>
            <a:off x="3048000" y="529375"/>
            <a:ext cx="3048000" cy="20445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extLst>
      <p:ext uri="{BB962C8B-B14F-4D97-AF65-F5344CB8AC3E}">
        <p14:creationId xmlns:p14="http://schemas.microsoft.com/office/powerpoint/2010/main" val="2523981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150" y="1790100"/>
            <a:ext cx="9144000" cy="15633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1964225" y="2161800"/>
            <a:ext cx="5215500" cy="819900"/>
          </a:xfrm>
          <a:prstGeom prst="rect">
            <a:avLst/>
          </a:prstGeom>
          <a:noFill/>
          <a:ln>
            <a:noFill/>
          </a:ln>
        </p:spPr>
        <p:txBody>
          <a:bodyPr spcFirstLastPara="1" wrap="square" lIns="91425" tIns="91425" rIns="91425" bIns="91425" anchor="ctr" anchorCtr="0"/>
          <a:lstStyle>
            <a:lvl1pPr marL="457200" lvl="0"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1pPr>
            <a:lvl2pPr marL="914400" lvl="1"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2pPr>
            <a:lvl3pPr marL="1371600" lvl="2"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3pPr>
            <a:lvl4pPr marL="1828800" lvl="3"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4pPr>
            <a:lvl5pPr marL="2286000" lvl="4"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5pPr>
            <a:lvl6pPr marL="2743200" lvl="5"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6pPr>
            <a:lvl7pPr marL="3200400" lvl="6"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7pPr>
            <a:lvl8pPr marL="3657600" lvl="7"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8pPr>
            <a:lvl9pPr marL="4114800" lvl="8" indent="-330200" algn="ctr">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4297634" y="4749851"/>
            <a:ext cx="548700" cy="393600"/>
          </a:xfrm>
          <a:prstGeom prst="rect">
            <a:avLst/>
          </a:prstGeom>
        </p:spPr>
        <p:txBody>
          <a:bodyPr spcFirstLastPara="1" wrap="square" lIns="91425" tIns="91425" rIns="91425" bIns="91425" anchor="t" anchorCtr="0">
            <a:noAutofit/>
          </a:bodyPr>
          <a:lstStyle>
            <a:lvl1pPr lvl="0" algn="ctr">
              <a:buNone/>
              <a:defRPr>
                <a:solidFill>
                  <a:srgbClr val="00B2FF"/>
                </a:solidFill>
              </a:defRPr>
            </a:lvl1pPr>
            <a:lvl2pPr lvl="1" algn="ctr">
              <a:buNone/>
              <a:defRPr>
                <a:solidFill>
                  <a:srgbClr val="00B2FF"/>
                </a:solidFill>
              </a:defRPr>
            </a:lvl2pPr>
            <a:lvl3pPr lvl="2" algn="ctr">
              <a:buNone/>
              <a:defRPr>
                <a:solidFill>
                  <a:srgbClr val="00B2FF"/>
                </a:solidFill>
              </a:defRPr>
            </a:lvl3pPr>
            <a:lvl4pPr lvl="3" algn="ctr">
              <a:buNone/>
              <a:defRPr>
                <a:solidFill>
                  <a:srgbClr val="00B2FF"/>
                </a:solidFill>
              </a:defRPr>
            </a:lvl4pPr>
            <a:lvl5pPr lvl="4" algn="ctr">
              <a:buNone/>
              <a:defRPr>
                <a:solidFill>
                  <a:srgbClr val="00B2FF"/>
                </a:solidFill>
              </a:defRPr>
            </a:lvl5pPr>
            <a:lvl6pPr lvl="5" algn="ctr">
              <a:buNone/>
              <a:defRPr>
                <a:solidFill>
                  <a:srgbClr val="00B2FF"/>
                </a:solidFill>
              </a:defRPr>
            </a:lvl6pPr>
            <a:lvl7pPr lvl="6" algn="ctr">
              <a:buNone/>
              <a:defRPr>
                <a:solidFill>
                  <a:srgbClr val="00B2FF"/>
                </a:solidFill>
              </a:defRPr>
            </a:lvl7pPr>
            <a:lvl8pPr lvl="7" algn="ctr">
              <a:buNone/>
              <a:defRPr>
                <a:solidFill>
                  <a:srgbClr val="00B2FF"/>
                </a:solidFill>
              </a:defRPr>
            </a:lvl8pPr>
            <a:lvl9pPr lvl="8" algn="ctr">
              <a:buNone/>
              <a:defRPr>
                <a:solidFill>
                  <a:srgbClr val="00B2FF"/>
                </a:solidFill>
              </a:defRPr>
            </a:lvl9pPr>
          </a:lstStyle>
          <a:p>
            <a:pPr marL="0" lvl="0" indent="0" algn="ct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341884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27" name="Google Shape;27;p5"/>
          <p:cNvSpPr txBox="1">
            <a:spLocks noGrp="1"/>
          </p:cNvSpPr>
          <p:nvPr>
            <p:ph type="body" idx="1"/>
          </p:nvPr>
        </p:nvSpPr>
        <p:spPr>
          <a:xfrm>
            <a:off x="2902950" y="1509475"/>
            <a:ext cx="57186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28" name="Google Shape;28;p5"/>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71076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p:nvPr/>
        </p:nvSpPr>
        <p:spPr>
          <a:xfrm>
            <a:off x="4572000" y="0"/>
            <a:ext cx="45720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5128375" y="302375"/>
            <a:ext cx="34932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32" name="Google Shape;32;p6"/>
          <p:cNvSpPr txBox="1">
            <a:spLocks noGrp="1"/>
          </p:cNvSpPr>
          <p:nvPr>
            <p:ph type="body" idx="1"/>
          </p:nvPr>
        </p:nvSpPr>
        <p:spPr>
          <a:xfrm>
            <a:off x="5128482" y="1509475"/>
            <a:ext cx="34932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33" name="Google Shape;33;p6"/>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84015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7"/>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38" name="Google Shape;38;p7"/>
          <p:cNvSpPr txBox="1">
            <a:spLocks noGrp="1"/>
          </p:cNvSpPr>
          <p:nvPr>
            <p:ph type="body" idx="1"/>
          </p:nvPr>
        </p:nvSpPr>
        <p:spPr>
          <a:xfrm>
            <a:off x="2902950"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39" name="Google Shape;39;p7"/>
          <p:cNvSpPr txBox="1">
            <a:spLocks noGrp="1"/>
          </p:cNvSpPr>
          <p:nvPr>
            <p:ph type="body" idx="2"/>
          </p:nvPr>
        </p:nvSpPr>
        <p:spPr>
          <a:xfrm>
            <a:off x="5840729"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40" name="Google Shape;40;p7"/>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012548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body" idx="1"/>
          </p:nvPr>
        </p:nvSpPr>
        <p:spPr>
          <a:xfrm>
            <a:off x="2902775"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endParaRPr/>
          </a:p>
        </p:txBody>
      </p:sp>
      <p:sp>
        <p:nvSpPr>
          <p:cNvPr id="45" name="Google Shape;45;p8"/>
          <p:cNvSpPr txBox="1">
            <a:spLocks noGrp="1"/>
          </p:cNvSpPr>
          <p:nvPr>
            <p:ph type="body" idx="2"/>
          </p:nvPr>
        </p:nvSpPr>
        <p:spPr>
          <a:xfrm>
            <a:off x="4915914" y="1538525"/>
            <a:ext cx="1914900" cy="3387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6" name="Google Shape;46;p8"/>
          <p:cNvSpPr txBox="1">
            <a:spLocks noGrp="1"/>
          </p:cNvSpPr>
          <p:nvPr>
            <p:ph type="body" idx="3"/>
          </p:nvPr>
        </p:nvSpPr>
        <p:spPr>
          <a:xfrm>
            <a:off x="6929053"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endParaRPr/>
          </a:p>
        </p:txBody>
      </p:sp>
      <p:sp>
        <p:nvSpPr>
          <p:cNvPr id="47" name="Google Shape;47;p8"/>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48" name="Google Shape;48;p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825133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9"/>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190100" y="0"/>
            <a:ext cx="6763800" cy="8574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1190100" y="302375"/>
            <a:ext cx="6763800" cy="503100"/>
          </a:xfrm>
          <a:prstGeom prst="rect">
            <a:avLst/>
          </a:prstGeom>
        </p:spPr>
        <p:txBody>
          <a:bodyPr spcFirstLastPara="1" wrap="square" lIns="91425" tIns="91425" rIns="91425" bIns="91425" anchor="t" anchorCtr="0"/>
          <a:lstStyle>
            <a:lvl1pPr lvl="0" algn="ctr" rtl="0">
              <a:spcBef>
                <a:spcPts val="0"/>
              </a:spcBef>
              <a:spcAft>
                <a:spcPts val="0"/>
              </a:spcAft>
              <a:buNone/>
              <a:defRPr sz="1800" b="1">
                <a:solidFill>
                  <a:srgbClr val="FFFFFF"/>
                </a:solidFill>
                <a:latin typeface="Muli"/>
                <a:ea typeface="Muli"/>
                <a:cs typeface="Muli"/>
                <a:sym typeface="Muli"/>
              </a:defRPr>
            </a:lvl1pPr>
            <a:lvl2pPr lvl="1" algn="ctr" rtl="0">
              <a:spcBef>
                <a:spcPts val="0"/>
              </a:spcBef>
              <a:spcAft>
                <a:spcPts val="0"/>
              </a:spcAft>
              <a:buNone/>
              <a:defRPr sz="1800" b="1">
                <a:solidFill>
                  <a:srgbClr val="FFFFFF"/>
                </a:solidFill>
                <a:latin typeface="Muli"/>
                <a:ea typeface="Muli"/>
                <a:cs typeface="Muli"/>
                <a:sym typeface="Muli"/>
              </a:defRPr>
            </a:lvl2pPr>
            <a:lvl3pPr lvl="2" algn="ctr" rtl="0">
              <a:spcBef>
                <a:spcPts val="0"/>
              </a:spcBef>
              <a:spcAft>
                <a:spcPts val="0"/>
              </a:spcAft>
              <a:buNone/>
              <a:defRPr sz="1800" b="1">
                <a:solidFill>
                  <a:srgbClr val="FFFFFF"/>
                </a:solidFill>
                <a:latin typeface="Muli"/>
                <a:ea typeface="Muli"/>
                <a:cs typeface="Muli"/>
                <a:sym typeface="Muli"/>
              </a:defRPr>
            </a:lvl3pPr>
            <a:lvl4pPr lvl="3" algn="ctr" rtl="0">
              <a:spcBef>
                <a:spcPts val="0"/>
              </a:spcBef>
              <a:spcAft>
                <a:spcPts val="0"/>
              </a:spcAft>
              <a:buNone/>
              <a:defRPr sz="1800" b="1">
                <a:solidFill>
                  <a:srgbClr val="FFFFFF"/>
                </a:solidFill>
                <a:latin typeface="Muli"/>
                <a:ea typeface="Muli"/>
                <a:cs typeface="Muli"/>
                <a:sym typeface="Muli"/>
              </a:defRPr>
            </a:lvl4pPr>
            <a:lvl5pPr lvl="4" algn="ctr" rtl="0">
              <a:spcBef>
                <a:spcPts val="0"/>
              </a:spcBef>
              <a:spcAft>
                <a:spcPts val="0"/>
              </a:spcAft>
              <a:buNone/>
              <a:defRPr sz="1800" b="1">
                <a:solidFill>
                  <a:srgbClr val="FFFFFF"/>
                </a:solidFill>
                <a:latin typeface="Muli"/>
                <a:ea typeface="Muli"/>
                <a:cs typeface="Muli"/>
                <a:sym typeface="Muli"/>
              </a:defRPr>
            </a:lvl5pPr>
            <a:lvl6pPr lvl="5" algn="ctr" rtl="0">
              <a:spcBef>
                <a:spcPts val="0"/>
              </a:spcBef>
              <a:spcAft>
                <a:spcPts val="0"/>
              </a:spcAft>
              <a:buNone/>
              <a:defRPr sz="1800" b="1">
                <a:solidFill>
                  <a:srgbClr val="FFFFFF"/>
                </a:solidFill>
                <a:latin typeface="Muli"/>
                <a:ea typeface="Muli"/>
                <a:cs typeface="Muli"/>
                <a:sym typeface="Muli"/>
              </a:defRPr>
            </a:lvl6pPr>
            <a:lvl7pPr lvl="6" algn="ctr" rtl="0">
              <a:spcBef>
                <a:spcPts val="0"/>
              </a:spcBef>
              <a:spcAft>
                <a:spcPts val="0"/>
              </a:spcAft>
              <a:buNone/>
              <a:defRPr sz="1800" b="1">
                <a:solidFill>
                  <a:srgbClr val="FFFFFF"/>
                </a:solidFill>
                <a:latin typeface="Muli"/>
                <a:ea typeface="Muli"/>
                <a:cs typeface="Muli"/>
                <a:sym typeface="Muli"/>
              </a:defRPr>
            </a:lvl7pPr>
            <a:lvl8pPr lvl="7" algn="ctr" rtl="0">
              <a:spcBef>
                <a:spcPts val="0"/>
              </a:spcBef>
              <a:spcAft>
                <a:spcPts val="0"/>
              </a:spcAft>
              <a:buNone/>
              <a:defRPr sz="1800" b="1">
                <a:solidFill>
                  <a:srgbClr val="FFFFFF"/>
                </a:solidFill>
                <a:latin typeface="Muli"/>
                <a:ea typeface="Muli"/>
                <a:cs typeface="Muli"/>
                <a:sym typeface="Muli"/>
              </a:defRPr>
            </a:lvl8pPr>
            <a:lvl9pPr lvl="8" algn="ctr"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53" name="Google Shape;53;p9"/>
          <p:cNvSpPr txBox="1">
            <a:spLocks noGrp="1"/>
          </p:cNvSpPr>
          <p:nvPr>
            <p:ph type="sldNum" idx="12"/>
          </p:nvPr>
        </p:nvSpPr>
        <p:spPr>
          <a:xfrm>
            <a:off x="4297659" y="4749851"/>
            <a:ext cx="548700" cy="393600"/>
          </a:xfrm>
          <a:prstGeom prst="rect">
            <a:avLst/>
          </a:prstGeom>
        </p:spPr>
        <p:txBody>
          <a:bodyPr spcFirstLastPara="1" wrap="square" lIns="91425" tIns="91425" rIns="91425" bIns="91425" anchor="t" anchorCtr="0">
            <a:noAutofit/>
          </a:bodyPr>
          <a:lstStyle>
            <a:lvl1pPr lvl="0" algn="ctr">
              <a:buNone/>
              <a:defRPr>
                <a:solidFill>
                  <a:srgbClr val="00B2FF"/>
                </a:solidFill>
              </a:defRPr>
            </a:lvl1pPr>
            <a:lvl2pPr lvl="1" algn="ctr">
              <a:buNone/>
              <a:defRPr>
                <a:solidFill>
                  <a:srgbClr val="00B2FF"/>
                </a:solidFill>
              </a:defRPr>
            </a:lvl2pPr>
            <a:lvl3pPr lvl="2" algn="ctr">
              <a:buNone/>
              <a:defRPr>
                <a:solidFill>
                  <a:srgbClr val="00B2FF"/>
                </a:solidFill>
              </a:defRPr>
            </a:lvl3pPr>
            <a:lvl4pPr lvl="3" algn="ctr">
              <a:buNone/>
              <a:defRPr>
                <a:solidFill>
                  <a:srgbClr val="00B2FF"/>
                </a:solidFill>
              </a:defRPr>
            </a:lvl4pPr>
            <a:lvl5pPr lvl="4" algn="ctr">
              <a:buNone/>
              <a:defRPr>
                <a:solidFill>
                  <a:srgbClr val="00B2FF"/>
                </a:solidFill>
              </a:defRPr>
            </a:lvl5pPr>
            <a:lvl6pPr lvl="5" algn="ctr">
              <a:buNone/>
              <a:defRPr>
                <a:solidFill>
                  <a:srgbClr val="00B2FF"/>
                </a:solidFill>
              </a:defRPr>
            </a:lvl6pPr>
            <a:lvl7pPr lvl="6" algn="ctr">
              <a:buNone/>
              <a:defRPr>
                <a:solidFill>
                  <a:srgbClr val="00B2FF"/>
                </a:solidFill>
              </a:defRPr>
            </a:lvl7pPr>
            <a:lvl8pPr lvl="7" algn="ctr">
              <a:buNone/>
              <a:defRPr>
                <a:solidFill>
                  <a:srgbClr val="00B2FF"/>
                </a:solidFill>
              </a:defRPr>
            </a:lvl8pPr>
            <a:lvl9pPr lvl="8" algn="ctr">
              <a:buNone/>
              <a:defRPr>
                <a:solidFill>
                  <a:srgbClr val="00B2FF"/>
                </a:solidFill>
              </a:defRPr>
            </a:lvl9pPr>
          </a:lstStyle>
          <a:p>
            <a:pPr marL="0" lvl="0" indent="0" algn="ct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192096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a:off x="1190100" y="4470400"/>
            <a:ext cx="6763800" cy="6732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body" idx="1"/>
          </p:nvPr>
        </p:nvSpPr>
        <p:spPr>
          <a:xfrm>
            <a:off x="1190100" y="4470500"/>
            <a:ext cx="6763800" cy="673200"/>
          </a:xfrm>
          <a:prstGeom prst="rect">
            <a:avLst/>
          </a:prstGeom>
          <a:noFill/>
          <a:ln>
            <a:noFill/>
          </a:ln>
        </p:spPr>
        <p:txBody>
          <a:bodyPr spcFirstLastPara="1" wrap="square" lIns="91425" tIns="91425" rIns="91425" bIns="91425" anchor="ctr" anchorCtr="0"/>
          <a:lstStyle>
            <a:lvl1pPr marL="457200" lvl="0" indent="-228600" algn="ctr">
              <a:spcBef>
                <a:spcPts val="360"/>
              </a:spcBef>
              <a:spcAft>
                <a:spcPts val="0"/>
              </a:spcAft>
              <a:buClr>
                <a:srgbClr val="FFFFFF"/>
              </a:buClr>
              <a:buSzPts val="1400"/>
              <a:buFont typeface="Muli"/>
              <a:buNone/>
              <a:defRPr>
                <a:solidFill>
                  <a:srgbClr val="FFFFFF"/>
                </a:solidFill>
                <a:latin typeface="Muli"/>
                <a:ea typeface="Muli"/>
                <a:cs typeface="Muli"/>
                <a:sym typeface="Muli"/>
              </a:defRPr>
            </a:lvl1pPr>
          </a:lstStyle>
          <a:p>
            <a:endParaRPr/>
          </a:p>
        </p:txBody>
      </p:sp>
      <p:sp>
        <p:nvSpPr>
          <p:cNvPr id="58" name="Google Shape;58;p10"/>
          <p:cNvSpPr txBox="1">
            <a:spLocks noGrp="1"/>
          </p:cNvSpPr>
          <p:nvPr>
            <p:ph type="sldNum" idx="12"/>
          </p:nvPr>
        </p:nvSpPr>
        <p:spPr>
          <a:xfrm>
            <a:off x="4297650" y="4934650"/>
            <a:ext cx="548700" cy="208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194977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
        <p:nvSpPr>
          <p:cNvPr id="60" name="Google Shape;60;p11"/>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63180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8" r:id="rId10"/>
    <p:sldLayoutId id="2147483670" r:id="rId11"/>
    <p:sldLayoutId id="2147483683" r:id="rId12"/>
    <p:sldLayoutId id="2147483692" r:id="rId13"/>
    <p:sldLayoutId id="214748369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2950" y="1509475"/>
            <a:ext cx="5718600" cy="3125100"/>
          </a:xfrm>
          <a:prstGeom prst="rect">
            <a:avLst/>
          </a:prstGeom>
          <a:noFill/>
          <a:ln>
            <a:noFill/>
          </a:ln>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7" name="Google Shape;7;p1"/>
          <p:cNvSpPr txBox="1">
            <a:spLocks noGrp="1"/>
          </p:cNvSpPr>
          <p:nvPr>
            <p:ph type="title"/>
          </p:nvPr>
        </p:nvSpPr>
        <p:spPr>
          <a:xfrm>
            <a:off x="2902775" y="302375"/>
            <a:ext cx="5718600" cy="503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a:spcBef>
                <a:spcPts val="0"/>
              </a:spcBef>
              <a:spcAft>
                <a:spcPts val="0"/>
              </a:spcAft>
              <a:buNone/>
              <a:defRPr sz="1800" b="1">
                <a:solidFill>
                  <a:srgbClr val="FFFFFF"/>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529670"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Muli"/>
                <a:ea typeface="Muli"/>
                <a:cs typeface="Muli"/>
                <a:sym typeface="Muli"/>
              </a:defRPr>
            </a:lvl1pPr>
            <a:lvl2pPr lvl="1" algn="r">
              <a:buNone/>
              <a:defRPr sz="1000">
                <a:solidFill>
                  <a:srgbClr val="FFFFFF"/>
                </a:solidFill>
                <a:latin typeface="Muli"/>
                <a:ea typeface="Muli"/>
                <a:cs typeface="Muli"/>
                <a:sym typeface="Muli"/>
              </a:defRPr>
            </a:lvl2pPr>
            <a:lvl3pPr lvl="2" algn="r">
              <a:buNone/>
              <a:defRPr sz="1000">
                <a:solidFill>
                  <a:srgbClr val="FFFFFF"/>
                </a:solidFill>
                <a:latin typeface="Muli"/>
                <a:ea typeface="Muli"/>
                <a:cs typeface="Muli"/>
                <a:sym typeface="Muli"/>
              </a:defRPr>
            </a:lvl3pPr>
            <a:lvl4pPr lvl="3" algn="r">
              <a:buNone/>
              <a:defRPr sz="1000">
                <a:solidFill>
                  <a:srgbClr val="FFFFFF"/>
                </a:solidFill>
                <a:latin typeface="Muli"/>
                <a:ea typeface="Muli"/>
                <a:cs typeface="Muli"/>
                <a:sym typeface="Muli"/>
              </a:defRPr>
            </a:lvl4pPr>
            <a:lvl5pPr lvl="4" algn="r">
              <a:buNone/>
              <a:defRPr sz="1000">
                <a:solidFill>
                  <a:srgbClr val="FFFFFF"/>
                </a:solidFill>
                <a:latin typeface="Muli"/>
                <a:ea typeface="Muli"/>
                <a:cs typeface="Muli"/>
                <a:sym typeface="Muli"/>
              </a:defRPr>
            </a:lvl5pPr>
            <a:lvl6pPr lvl="5" algn="r">
              <a:buNone/>
              <a:defRPr sz="1000">
                <a:solidFill>
                  <a:srgbClr val="FFFFFF"/>
                </a:solidFill>
                <a:latin typeface="Muli"/>
                <a:ea typeface="Muli"/>
                <a:cs typeface="Muli"/>
                <a:sym typeface="Muli"/>
              </a:defRPr>
            </a:lvl6pPr>
            <a:lvl7pPr lvl="6" algn="r">
              <a:buNone/>
              <a:defRPr sz="1000">
                <a:solidFill>
                  <a:srgbClr val="FFFFFF"/>
                </a:solidFill>
                <a:latin typeface="Muli"/>
                <a:ea typeface="Muli"/>
                <a:cs typeface="Muli"/>
                <a:sym typeface="Muli"/>
              </a:defRPr>
            </a:lvl7pPr>
            <a:lvl8pPr lvl="7" algn="r">
              <a:buNone/>
              <a:defRPr sz="1000">
                <a:solidFill>
                  <a:srgbClr val="FFFFFF"/>
                </a:solidFill>
                <a:latin typeface="Muli"/>
                <a:ea typeface="Muli"/>
                <a:cs typeface="Muli"/>
                <a:sym typeface="Muli"/>
              </a:defRPr>
            </a:lvl8pPr>
            <a:lvl9pPr lvl="8" algn="r">
              <a:buNone/>
              <a:defRPr sz="1000">
                <a:solidFill>
                  <a:srgbClr val="FFFFFF"/>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989349445"/>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serialmentor.com/dataviz"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27.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12.png"/><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9.jfif"/></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9.jf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cedricscherer.netlify.com/"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00.jpg"/></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AR"/>
          </a:p>
        </p:txBody>
      </p:sp>
      <p:sp>
        <p:nvSpPr>
          <p:cNvPr id="3" name="2 Marcador de texto"/>
          <p:cNvSpPr>
            <a:spLocks noGrp="1"/>
          </p:cNvSpPr>
          <p:nvPr>
            <p:ph type="body" idx="1"/>
          </p:nvPr>
        </p:nvSpPr>
        <p:spPr/>
        <p:txBody>
          <a:bodyPr/>
          <a:lstStyle/>
          <a:p>
            <a:endParaRPr lang="es-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pic>
        <p:nvPicPr>
          <p:cNvPr id="6"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pic>
        <p:nvPicPr>
          <p:cNvPr id="7"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520" y="2315741"/>
            <a:ext cx="3372959" cy="1088214"/>
          </a:xfrm>
          <a:prstGeom prst="rect">
            <a:avLst/>
          </a:prstGeom>
        </p:spPr>
      </p:pic>
    </p:spTree>
    <p:extLst>
      <p:ext uri="{BB962C8B-B14F-4D97-AF65-F5344CB8AC3E}">
        <p14:creationId xmlns:p14="http://schemas.microsoft.com/office/powerpoint/2010/main" val="4189998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2">
            <a:alphaModFix/>
          </a:blip>
          <a:stretch>
            <a:fillRect/>
          </a:stretch>
        </p:blipFill>
        <p:spPr>
          <a:xfrm>
            <a:off x="7978034" y="4180381"/>
            <a:ext cx="1000725" cy="786900"/>
          </a:xfrm>
          <a:prstGeom prst="rect">
            <a:avLst/>
          </a:prstGeom>
          <a:noFill/>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98" y="506437"/>
            <a:ext cx="6688611" cy="4180381"/>
          </a:xfrm>
          <a:prstGeom prst="rect">
            <a:avLst/>
          </a:prstGeom>
        </p:spPr>
      </p:pic>
      <p:sp>
        <p:nvSpPr>
          <p:cNvPr id="5" name="Google Shape;69;p16"/>
          <p:cNvSpPr txBox="1">
            <a:spLocks/>
          </p:cNvSpPr>
          <p:nvPr/>
        </p:nvSpPr>
        <p:spPr>
          <a:xfrm>
            <a:off x="5611660" y="4569434"/>
            <a:ext cx="1841326" cy="440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lnSpc>
                <a:spcPct val="115000"/>
              </a:lnSpc>
              <a:spcBef>
                <a:spcPts val="1000"/>
              </a:spcBef>
              <a:buSzPts val="1100"/>
            </a:pPr>
            <a:r>
              <a:rPr lang="es-AR" sz="900" b="1" dirty="0" err="1">
                <a:solidFill>
                  <a:srgbClr val="41B6A6"/>
                </a:solidFill>
                <a:latin typeface="Aller" panose="020B0503030302020204" pitchFamily="34" charset="0"/>
              </a:rPr>
              <a:t>Source</a:t>
            </a:r>
            <a:r>
              <a:rPr lang="es-AR" sz="900" b="1" dirty="0">
                <a:solidFill>
                  <a:srgbClr val="41B6A6"/>
                </a:solidFill>
                <a:latin typeface="Aller" panose="020B0503030302020204" pitchFamily="34" charset="0"/>
              </a:rPr>
              <a:t>: @</a:t>
            </a:r>
            <a:r>
              <a:rPr lang="es-AR" sz="900" b="1" dirty="0" err="1">
                <a:solidFill>
                  <a:srgbClr val="41B6A6"/>
                </a:solidFill>
                <a:latin typeface="Aller" panose="020B0503030302020204" pitchFamily="34" charset="0"/>
              </a:rPr>
              <a:t>jakekaupp</a:t>
            </a:r>
            <a:endParaRPr lang="es-AR" sz="900" b="1" dirty="0">
              <a:solidFill>
                <a:srgbClr val="41B6A6"/>
              </a:solidFill>
              <a:latin typeface="Aller" panose="020B0503030302020204" pitchFamily="34" charset="0"/>
            </a:endParaRPr>
          </a:p>
        </p:txBody>
      </p:sp>
    </p:spTree>
    <p:extLst>
      <p:ext uri="{BB962C8B-B14F-4D97-AF65-F5344CB8AC3E}">
        <p14:creationId xmlns:p14="http://schemas.microsoft.com/office/powerpoint/2010/main" val="16941595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BCFB0"/>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11700" y="445025"/>
            <a:ext cx="8520600" cy="572700"/>
          </a:xfrm>
          <a:prstGeom prst="rect">
            <a:avLst/>
          </a:prstGeom>
          <a:solidFill>
            <a:srgbClr val="9BCFB0"/>
          </a:solidFill>
        </p:spPr>
        <p:txBody>
          <a:bodyPr spcFirstLastPara="1" wrap="square" lIns="91425" tIns="91425" rIns="91425" bIns="91425" anchor="t" anchorCtr="0">
            <a:noAutofit/>
          </a:bodyPr>
          <a:lstStyle/>
          <a:p>
            <a:pPr lvl="0">
              <a:lnSpc>
                <a:spcPct val="115000"/>
              </a:lnSpc>
              <a:spcAft>
                <a:spcPts val="1000"/>
              </a:spcAft>
              <a:buSzPts val="1100"/>
            </a:pPr>
            <a:r>
              <a:rPr lang="es-419" sz="3600" dirty="0" smtClean="0">
                <a:solidFill>
                  <a:srgbClr val="2C204D"/>
                </a:solidFill>
                <a:latin typeface="Aller" panose="020B0503030302020204" pitchFamily="34" charset="0"/>
                <a:ea typeface="Allerta"/>
                <a:cs typeface="Allerta"/>
                <a:sym typeface="Allerta"/>
              </a:rPr>
              <a:t>¿Y </a:t>
            </a:r>
            <a:r>
              <a:rPr lang="es-419" sz="3600" dirty="0">
                <a:solidFill>
                  <a:srgbClr val="2C204D"/>
                </a:solidFill>
                <a:latin typeface="Aller" panose="020B0503030302020204" pitchFamily="34" charset="0"/>
                <a:ea typeface="Allerta"/>
                <a:cs typeface="Allerta"/>
                <a:sym typeface="Allerta"/>
              </a:rPr>
              <a:t>Para qué visualizamos</a:t>
            </a:r>
            <a:r>
              <a:rPr lang="es-419" sz="3600" dirty="0" smtClean="0">
                <a:solidFill>
                  <a:srgbClr val="2C204D"/>
                </a:solidFill>
                <a:latin typeface="Aller" panose="020B0503030302020204" pitchFamily="34" charset="0"/>
                <a:ea typeface="Allerta"/>
                <a:cs typeface="Allerta"/>
                <a:sym typeface="Allerta"/>
              </a:rPr>
              <a:t>? </a:t>
            </a:r>
            <a:endParaRPr sz="3600" dirty="0">
              <a:solidFill>
                <a:srgbClr val="2C204D"/>
              </a:solidFill>
              <a:latin typeface="Aller" panose="020B0503030302020204" pitchFamily="34" charset="0"/>
              <a:ea typeface="Allerta"/>
              <a:cs typeface="Allerta"/>
              <a:sym typeface="Allerta"/>
            </a:endParaRPr>
          </a:p>
        </p:txBody>
      </p:sp>
      <p:sp>
        <p:nvSpPr>
          <p:cNvPr id="70" name="Google Shape;70;p16"/>
          <p:cNvSpPr txBox="1">
            <a:spLocks noGrp="1"/>
          </p:cNvSpPr>
          <p:nvPr>
            <p:ph type="body" idx="1"/>
          </p:nvPr>
        </p:nvSpPr>
        <p:spPr>
          <a:xfrm>
            <a:off x="439124" y="1364567"/>
            <a:ext cx="8393175" cy="1492512"/>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419" sz="2000" dirty="0" smtClean="0">
                <a:solidFill>
                  <a:srgbClr val="2C204D"/>
                </a:solidFill>
                <a:latin typeface="Aller Light" panose="020B0503040302020204" pitchFamily="34" charset="0"/>
                <a:ea typeface="Allerta"/>
                <a:cs typeface="Allerta"/>
                <a:sym typeface="Allerta"/>
              </a:rPr>
              <a:t>Para </a:t>
            </a:r>
            <a:r>
              <a:rPr lang="es-419" sz="2000" dirty="0" smtClean="0">
                <a:solidFill>
                  <a:srgbClr val="2C204D"/>
                </a:solidFill>
                <a:latin typeface="Aller" panose="020B0503030302020204" pitchFamily="34" charset="0"/>
                <a:ea typeface="Allerta"/>
                <a:cs typeface="Allerta"/>
                <a:sym typeface="Allerta"/>
              </a:rPr>
              <a:t>expresar </a:t>
            </a:r>
            <a:r>
              <a:rPr lang="es-419" sz="2000" dirty="0" smtClean="0">
                <a:solidFill>
                  <a:srgbClr val="2C204D"/>
                </a:solidFill>
                <a:latin typeface="Aller Light" panose="020B0503040302020204" pitchFamily="34" charset="0"/>
                <a:ea typeface="Allerta"/>
                <a:cs typeface="Allerta"/>
                <a:sym typeface="Allerta"/>
              </a:rPr>
              <a:t>y </a:t>
            </a:r>
            <a:r>
              <a:rPr lang="es-419" sz="2000" dirty="0" smtClean="0">
                <a:solidFill>
                  <a:srgbClr val="2C204D"/>
                </a:solidFill>
                <a:latin typeface="Aller" panose="020B0503030302020204" pitchFamily="34" charset="0"/>
                <a:ea typeface="Allerta"/>
                <a:cs typeface="Allerta"/>
                <a:sym typeface="Allerta"/>
              </a:rPr>
              <a:t>transmitir </a:t>
            </a:r>
            <a:r>
              <a:rPr lang="es-419" sz="2000" dirty="0" smtClean="0">
                <a:solidFill>
                  <a:srgbClr val="2C204D"/>
                </a:solidFill>
                <a:latin typeface="Aller Light" panose="020B0503040302020204" pitchFamily="34" charset="0"/>
                <a:ea typeface="Allerta"/>
                <a:cs typeface="Allerta"/>
                <a:sym typeface="Allerta"/>
              </a:rPr>
              <a:t>el </a:t>
            </a:r>
            <a:r>
              <a:rPr lang="es-419" sz="2000" dirty="0" smtClean="0">
                <a:solidFill>
                  <a:srgbClr val="2C204D"/>
                </a:solidFill>
                <a:latin typeface="Aller" panose="020B0503030302020204" pitchFamily="34" charset="0"/>
                <a:ea typeface="Allerta"/>
                <a:cs typeface="Allerta"/>
                <a:sym typeface="Allerta"/>
              </a:rPr>
              <a:t>significado de los </a:t>
            </a:r>
            <a:r>
              <a:rPr lang="es-419" sz="2000" dirty="0">
                <a:solidFill>
                  <a:srgbClr val="2C204D"/>
                </a:solidFill>
                <a:latin typeface="Aller" panose="020B0503030302020204" pitchFamily="34" charset="0"/>
                <a:ea typeface="Allerta"/>
                <a:cs typeface="Allerta"/>
                <a:sym typeface="Allerta"/>
              </a:rPr>
              <a:t>datos </a:t>
            </a:r>
            <a:r>
              <a:rPr lang="es-419" sz="2000" dirty="0">
                <a:solidFill>
                  <a:srgbClr val="2C204D"/>
                </a:solidFill>
                <a:latin typeface="Aller Light" panose="020B0503040302020204" pitchFamily="34" charset="0"/>
                <a:ea typeface="Allerta"/>
                <a:cs typeface="Allerta"/>
                <a:sym typeface="Allerta"/>
              </a:rPr>
              <a:t>de manera precisa, clara, atractiva, imaginativa, bella y confiable con el objetivo de informar al público, a nuestro público. </a:t>
            </a:r>
            <a:endParaRPr lang="es-419" sz="2000" dirty="0" smtClean="0">
              <a:solidFill>
                <a:srgbClr val="2C204D"/>
              </a:solidFill>
              <a:latin typeface="Aller Light" panose="020B050304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smtClean="0">
              <a:solidFill>
                <a:srgbClr val="2C204D"/>
              </a:solidFill>
              <a:latin typeface="Aller" panose="020B0503030302020204" pitchFamily="34" charset="0"/>
              <a:ea typeface="Allerta"/>
              <a:cs typeface="Allerta"/>
              <a:sym typeface="Allerta"/>
            </a:endParaRPr>
          </a:p>
          <a:p>
            <a:endParaRPr lang="es-AR" dirty="0" smtClean="0"/>
          </a:p>
          <a:p>
            <a:endParaRPr lang="es-AR" dirty="0"/>
          </a:p>
          <a:p>
            <a:endParaRPr lang="es-AR" dirty="0" smtClean="0"/>
          </a:p>
          <a:p>
            <a:pPr marL="0" lvl="0" indent="0" algn="just" rtl="0">
              <a:lnSpc>
                <a:spcPct val="115000"/>
              </a:lnSpc>
              <a:spcBef>
                <a:spcPts val="0"/>
              </a:spcBef>
              <a:spcAft>
                <a:spcPts val="0"/>
              </a:spcAft>
              <a:buNone/>
            </a:pPr>
            <a:endParaRPr sz="2000" dirty="0">
              <a:solidFill>
                <a:srgbClr val="2C204D"/>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pic>
        <p:nvPicPr>
          <p:cNvPr id="72"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4332" y="2549736"/>
            <a:ext cx="1211184" cy="1557236"/>
          </a:xfrm>
          <a:prstGeom prst="rect">
            <a:avLst/>
          </a:prstGeom>
        </p:spPr>
      </p:pic>
      <p:sp>
        <p:nvSpPr>
          <p:cNvPr id="8" name="Google Shape;69;p16"/>
          <p:cNvSpPr txBox="1">
            <a:spLocks/>
          </p:cNvSpPr>
          <p:nvPr/>
        </p:nvSpPr>
        <p:spPr>
          <a:xfrm>
            <a:off x="3972796" y="4419122"/>
            <a:ext cx="3505242" cy="507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gn="just">
              <a:lnSpc>
                <a:spcPct val="115000"/>
              </a:lnSpc>
              <a:spcBef>
                <a:spcPts val="1000"/>
              </a:spcBef>
              <a:buSzPts val="1100"/>
            </a:pPr>
            <a:r>
              <a:rPr lang="es-419" sz="900" i="1" dirty="0">
                <a:solidFill>
                  <a:srgbClr val="2C204D"/>
                </a:solidFill>
                <a:latin typeface="Aller" panose="020B0503030302020204" pitchFamily="34" charset="0"/>
                <a:ea typeface="Allerta"/>
                <a:cs typeface="Allerta"/>
                <a:sym typeface="Allerta"/>
              </a:rPr>
              <a:t>Source: Alberto Cairo, escritor del libro </a:t>
            </a:r>
            <a:r>
              <a:rPr lang="es-419" sz="900" b="1" i="1" dirty="0">
                <a:solidFill>
                  <a:srgbClr val="2C204D"/>
                </a:solidFill>
                <a:latin typeface="Aller" panose="020B0503030302020204" pitchFamily="34" charset="0"/>
                <a:ea typeface="Allerta"/>
                <a:cs typeface="Allerta"/>
                <a:sym typeface="Allerta"/>
              </a:rPr>
              <a:t>The Truthful Art.</a:t>
            </a:r>
            <a:endParaRPr lang="es-419" sz="900" b="1" i="1" dirty="0">
              <a:solidFill>
                <a:srgbClr val="2C204D"/>
              </a:solidFill>
              <a:latin typeface="Aller" panose="020B0503030302020204" pitchFamily="34" charset="0"/>
              <a:ea typeface="Calibri"/>
              <a:cs typeface="Calibri"/>
              <a:sym typeface="Calibri"/>
            </a:endParaRPr>
          </a:p>
        </p:txBody>
      </p:sp>
    </p:spTree>
    <p:extLst>
      <p:ext uri="{BB962C8B-B14F-4D97-AF65-F5344CB8AC3E}">
        <p14:creationId xmlns:p14="http://schemas.microsoft.com/office/powerpoint/2010/main" val="12661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11700" y="445024"/>
            <a:ext cx="8520600" cy="1219139"/>
          </a:xfrm>
          <a:prstGeom prst="rect">
            <a:avLst/>
          </a:prstGeom>
        </p:spPr>
        <p:txBody>
          <a:bodyPr spcFirstLastPara="1" wrap="square" lIns="91425" tIns="91425" rIns="91425" bIns="91425" anchor="t" anchorCtr="0">
            <a:noAutofit/>
          </a:bodyPr>
          <a:lstStyle/>
          <a:p>
            <a:pPr lvl="0">
              <a:lnSpc>
                <a:spcPct val="115000"/>
              </a:lnSpc>
              <a:spcAft>
                <a:spcPts val="1000"/>
              </a:spcAft>
              <a:buSzPts val="1100"/>
            </a:pPr>
            <a:r>
              <a:rPr lang="es-AR" sz="3200" dirty="0">
                <a:solidFill>
                  <a:srgbClr val="2C204D"/>
                </a:solidFill>
                <a:latin typeface="Aller Light" panose="020B0503040302020204" pitchFamily="34" charset="0"/>
                <a:ea typeface="Allerta"/>
                <a:cs typeface="Allerta"/>
              </a:rPr>
              <a:t>La </a:t>
            </a:r>
            <a:r>
              <a:rPr lang="es-AR" sz="3200" dirty="0">
                <a:solidFill>
                  <a:srgbClr val="2C204D"/>
                </a:solidFill>
                <a:latin typeface="Aller" panose="020B0503030302020204" pitchFamily="34" charset="0"/>
                <a:ea typeface="Allerta"/>
                <a:cs typeface="Allerta"/>
              </a:rPr>
              <a:t>visualización</a:t>
            </a:r>
            <a:r>
              <a:rPr lang="es-AR" sz="3200" dirty="0">
                <a:solidFill>
                  <a:srgbClr val="2C204D"/>
                </a:solidFill>
                <a:latin typeface="Aller Light" panose="020B0503040302020204" pitchFamily="34" charset="0"/>
                <a:ea typeface="Allerta"/>
                <a:cs typeface="Allerta"/>
              </a:rPr>
              <a:t> dentro del esquema de </a:t>
            </a:r>
            <a:br>
              <a:rPr lang="es-AR" sz="3200" dirty="0">
                <a:solidFill>
                  <a:srgbClr val="2C204D"/>
                </a:solidFill>
                <a:latin typeface="Aller Light" panose="020B0503040302020204" pitchFamily="34" charset="0"/>
                <a:ea typeface="Allerta"/>
                <a:cs typeface="Allerta"/>
              </a:rPr>
            </a:br>
            <a:r>
              <a:rPr lang="es-AR" sz="3200" dirty="0">
                <a:solidFill>
                  <a:srgbClr val="2C204D"/>
                </a:solidFill>
                <a:latin typeface="Aller Light" panose="020B0503040302020204" pitchFamily="34" charset="0"/>
                <a:ea typeface="Allerta"/>
                <a:cs typeface="Allerta"/>
              </a:rPr>
              <a:t>trabajo en </a:t>
            </a:r>
            <a:r>
              <a:rPr lang="es-AR" sz="3200" dirty="0">
                <a:solidFill>
                  <a:srgbClr val="2C204D"/>
                </a:solidFill>
                <a:latin typeface="Aller" panose="020B0503030302020204" pitchFamily="34" charset="0"/>
                <a:ea typeface="Allerta"/>
                <a:cs typeface="Allerta"/>
              </a:rPr>
              <a:t>ciencia de datos</a:t>
            </a:r>
            <a:endParaRPr sz="3200" dirty="0">
              <a:solidFill>
                <a:srgbClr val="2C204D"/>
              </a:solidFill>
              <a:latin typeface="Aller" panose="020B0503030302020204" pitchFamily="34" charset="0"/>
              <a:ea typeface="Allerta"/>
              <a:cs typeface="Allerta"/>
              <a:sym typeface="Allerta"/>
            </a:endParaRPr>
          </a:p>
        </p:txBody>
      </p:sp>
      <p:pic>
        <p:nvPicPr>
          <p:cNvPr id="72"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0" name="4 CuadroTexto"/>
          <p:cNvSpPr txBox="1"/>
          <p:nvPr/>
        </p:nvSpPr>
        <p:spPr>
          <a:xfrm>
            <a:off x="7400191" y="1418403"/>
            <a:ext cx="1406378" cy="1395767"/>
          </a:xfrm>
          <a:prstGeom prst="rect">
            <a:avLst/>
          </a:prstGeom>
          <a:noFill/>
        </p:spPr>
        <p:txBody>
          <a:bodyPr wrap="square" rtlCol="0">
            <a:spAutoFit/>
          </a:bodyPr>
          <a:lstStyle/>
          <a:p>
            <a:pPr>
              <a:lnSpc>
                <a:spcPct val="150000"/>
              </a:lnSpc>
            </a:pPr>
            <a:r>
              <a:rPr lang="es-AR" sz="1600" b="1" dirty="0" smtClean="0">
                <a:solidFill>
                  <a:srgbClr val="2C204D"/>
                </a:solidFill>
                <a:latin typeface="Aller" panose="020B0503030302020204" pitchFamily="34" charset="0"/>
                <a:ea typeface="Allerta"/>
                <a:cs typeface="Allerta"/>
              </a:rPr>
              <a:t>ggplot2</a:t>
            </a:r>
            <a:endParaRPr lang="es-AR" sz="1600" b="1" dirty="0">
              <a:solidFill>
                <a:srgbClr val="2C204D"/>
              </a:solidFill>
              <a:latin typeface="Aller" panose="020B0503030302020204" pitchFamily="34" charset="0"/>
              <a:ea typeface="Allerta"/>
              <a:cs typeface="Allerta"/>
            </a:endParaRPr>
          </a:p>
          <a:p>
            <a:pPr>
              <a:lnSpc>
                <a:spcPct val="150000"/>
              </a:lnSpc>
            </a:pPr>
            <a:r>
              <a:rPr lang="es-AR" dirty="0" err="1" smtClean="0">
                <a:solidFill>
                  <a:srgbClr val="2C204D"/>
                </a:solidFill>
                <a:latin typeface="Aller Light" panose="020B0503040302020204" pitchFamily="34" charset="0"/>
                <a:ea typeface="Allerta"/>
                <a:cs typeface="Allerta"/>
              </a:rPr>
              <a:t>plotly</a:t>
            </a:r>
            <a:endParaRPr lang="es-AR" dirty="0">
              <a:solidFill>
                <a:srgbClr val="2C204D"/>
              </a:solidFill>
              <a:latin typeface="Aller Light" panose="020B0503040302020204" pitchFamily="34" charset="0"/>
              <a:ea typeface="Allerta"/>
              <a:cs typeface="Allerta"/>
            </a:endParaRPr>
          </a:p>
          <a:p>
            <a:pPr>
              <a:lnSpc>
                <a:spcPct val="150000"/>
              </a:lnSpc>
            </a:pPr>
            <a:r>
              <a:rPr lang="es-AR" dirty="0" err="1">
                <a:solidFill>
                  <a:srgbClr val="2C204D"/>
                </a:solidFill>
                <a:latin typeface="Aller Light" panose="020B0503040302020204" pitchFamily="34" charset="0"/>
                <a:ea typeface="Allerta"/>
                <a:cs typeface="Allerta"/>
              </a:rPr>
              <a:t>ggmap</a:t>
            </a:r>
            <a:endParaRPr lang="es-AR" dirty="0">
              <a:solidFill>
                <a:srgbClr val="2C204D"/>
              </a:solidFill>
              <a:latin typeface="Aller Light" panose="020B0503040302020204" pitchFamily="34" charset="0"/>
              <a:ea typeface="Allerta"/>
              <a:cs typeface="Allerta"/>
            </a:endParaRPr>
          </a:p>
          <a:p>
            <a:pPr>
              <a:lnSpc>
                <a:spcPct val="150000"/>
              </a:lnSpc>
            </a:pPr>
            <a:r>
              <a:rPr lang="es-AR" dirty="0" err="1">
                <a:solidFill>
                  <a:srgbClr val="2C204D"/>
                </a:solidFill>
                <a:latin typeface="Aller Light" panose="020B0503040302020204" pitchFamily="34" charset="0"/>
                <a:ea typeface="Allerta"/>
                <a:cs typeface="Allerta"/>
              </a:rPr>
              <a:t>leaflet</a:t>
            </a:r>
            <a:endParaRPr lang="es-AR" dirty="0">
              <a:solidFill>
                <a:srgbClr val="2C204D"/>
              </a:solidFill>
              <a:latin typeface="Aller Light" panose="020B0503040302020204" pitchFamily="34" charset="0"/>
              <a:ea typeface="Allerta"/>
              <a:cs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586" y="1740846"/>
            <a:ext cx="5677705" cy="3193708"/>
          </a:xfrm>
          <a:prstGeom prst="rect">
            <a:avLst/>
          </a:prstGeom>
        </p:spPr>
      </p:pic>
      <p:cxnSp>
        <p:nvCxnSpPr>
          <p:cNvPr id="4" name="3 Conector curvado"/>
          <p:cNvCxnSpPr/>
          <p:nvPr/>
        </p:nvCxnSpPr>
        <p:spPr>
          <a:xfrm flipV="1">
            <a:off x="4627563" y="1664164"/>
            <a:ext cx="2750473" cy="1197938"/>
          </a:xfrm>
          <a:prstGeom prst="curvedConnector3">
            <a:avLst>
              <a:gd name="adj1" fmla="val 5657"/>
            </a:avLst>
          </a:prstGeom>
          <a:ln w="19050" cap="rnd">
            <a:solidFill>
              <a:srgbClr val="2C204D"/>
            </a:solidFill>
            <a:prstDash val="dash"/>
            <a:bevel/>
            <a:tailEnd type="arrow"/>
          </a:ln>
        </p:spPr>
        <p:style>
          <a:lnRef idx="1">
            <a:schemeClr val="accent1"/>
          </a:lnRef>
          <a:fillRef idx="0">
            <a:schemeClr val="accent1"/>
          </a:fillRef>
          <a:effectRef idx="0">
            <a:schemeClr val="accent1"/>
          </a:effectRef>
          <a:fontRef idx="minor">
            <a:schemeClr val="tx1"/>
          </a:fontRef>
        </p:style>
      </p:cxnSp>
      <p:sp>
        <p:nvSpPr>
          <p:cNvPr id="16" name="Google Shape;69;p16"/>
          <p:cNvSpPr txBox="1">
            <a:spLocks/>
          </p:cNvSpPr>
          <p:nvPr/>
        </p:nvSpPr>
        <p:spPr>
          <a:xfrm>
            <a:off x="4013903" y="4427346"/>
            <a:ext cx="2031297" cy="507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gn="just">
              <a:lnSpc>
                <a:spcPct val="115000"/>
              </a:lnSpc>
              <a:spcBef>
                <a:spcPts val="1000"/>
              </a:spcBef>
              <a:buSzPts val="1100"/>
            </a:pPr>
            <a:r>
              <a:rPr lang="es-419" sz="1000" i="1" dirty="0" smtClean="0">
                <a:solidFill>
                  <a:srgbClr val="2C204D"/>
                </a:solidFill>
                <a:latin typeface="Aller" panose="020B0503030302020204" pitchFamily="34" charset="0"/>
                <a:ea typeface="Allerta"/>
                <a:cs typeface="Allerta"/>
                <a:sym typeface="Allerta"/>
              </a:rPr>
              <a:t>Art: </a:t>
            </a:r>
            <a:r>
              <a:rPr lang="es-ES" sz="1000" i="1" dirty="0">
                <a:solidFill>
                  <a:srgbClr val="2C204D"/>
                </a:solidFill>
                <a:latin typeface="Aller" panose="020B0503030302020204" pitchFamily="34" charset="0"/>
                <a:ea typeface="Allerta"/>
                <a:cs typeface="Allerta"/>
                <a:sym typeface="Allerta"/>
              </a:rPr>
              <a:t>Allison  </a:t>
            </a:r>
            <a:r>
              <a:rPr lang="es-ES" sz="1000" i="1" dirty="0" smtClean="0">
                <a:solidFill>
                  <a:srgbClr val="2C204D"/>
                </a:solidFill>
                <a:latin typeface="Aller" panose="020B0503030302020204" pitchFamily="34" charset="0"/>
                <a:ea typeface="Allerta"/>
                <a:cs typeface="Allerta"/>
                <a:sym typeface="Allerta"/>
              </a:rPr>
              <a:t>Horst</a:t>
            </a:r>
            <a:endParaRPr lang="es-419" sz="1000" b="1" i="1" dirty="0">
              <a:solidFill>
                <a:srgbClr val="2C204D"/>
              </a:solidFill>
              <a:latin typeface="Aller" panose="020B0503030302020204" pitchFamily="34" charset="0"/>
              <a:ea typeface="Calibri"/>
              <a:cs typeface="Calibri"/>
              <a:sym typeface="Calibri"/>
            </a:endParaRPr>
          </a:p>
        </p:txBody>
      </p:sp>
    </p:spTree>
    <p:extLst>
      <p:ext uri="{BB962C8B-B14F-4D97-AF65-F5344CB8AC3E}">
        <p14:creationId xmlns:p14="http://schemas.microsoft.com/office/powerpoint/2010/main" val="3197415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3"/>
          <p:cNvSpPr txBox="1">
            <a:spLocks noGrp="1"/>
          </p:cNvSpPr>
          <p:nvPr>
            <p:ph type="title" idx="4294967295"/>
          </p:nvPr>
        </p:nvSpPr>
        <p:spPr>
          <a:xfrm>
            <a:off x="0" y="1475663"/>
            <a:ext cx="6929438" cy="2220600"/>
          </a:xfrm>
          <a:prstGeom prst="rect">
            <a:avLst/>
          </a:prstGeom>
          <a:solidFill>
            <a:srgbClr val="2C204D">
              <a:alpha val="73330"/>
            </a:srgbClr>
          </a:solidFill>
          <a:ln>
            <a:solidFill>
              <a:srgbClr val="2C204D"/>
            </a:solidFill>
          </a:ln>
          <a:effectLst>
            <a:outerShdw blurRad="50800" dist="50800" dir="5400000" algn="ctr" rotWithShape="0">
              <a:srgbClr val="2C204D"/>
            </a:outerShdw>
          </a:effectLst>
        </p:spPr>
        <p:txBody>
          <a:bodyPr spcFirstLastPara="1" wrap="square" lIns="91425" tIns="91425" rIns="91425" bIns="91425" anchor="ctr" anchorCtr="0">
            <a:noAutofit/>
          </a:bodyPr>
          <a:lstStyle/>
          <a:p>
            <a:pPr lvl="0" algn="ctr"/>
            <a:r>
              <a:rPr lang="es-ES" sz="3600" b="0" dirty="0">
                <a:solidFill>
                  <a:schemeClr val="bg1">
                    <a:lumMod val="95000"/>
                  </a:schemeClr>
                </a:solidFill>
                <a:latin typeface="Aller" panose="020B0503030302020204" pitchFamily="34" charset="0"/>
                <a:ea typeface="Malgun Gothic Semilight" panose="020B0502040204020203" pitchFamily="34" charset="-128"/>
                <a:cs typeface="Malgun Gothic Semilight" panose="020B0502040204020203" pitchFamily="34" charset="-128"/>
                <a:sym typeface="Arial"/>
              </a:rPr>
              <a:t>Una imagen vale más que mil palabras </a:t>
            </a:r>
            <a:r>
              <a:rPr lang="es-ES" sz="3600" b="0" dirty="0">
                <a:latin typeface="Aller" panose="020B0503030302020204" pitchFamily="34" charset="0"/>
                <a:ea typeface="Malgun Gothic Semilight" panose="020B0502040204020203" pitchFamily="34" charset="-128"/>
                <a:cs typeface="Malgun Gothic Semilight" panose="020B0502040204020203" pitchFamily="34" charset="-128"/>
                <a:sym typeface="Arial"/>
              </a:rPr>
              <a:t>pero…</a:t>
            </a:r>
            <a:endParaRPr sz="2000" dirty="0"/>
          </a:p>
        </p:txBody>
      </p:sp>
      <p:sp>
        <p:nvSpPr>
          <p:cNvPr id="205" name="Google Shape;205;p33"/>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cs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000" b="0" i="0" u="none" strike="noStrike" kern="0" cap="none" spc="0" normalizeH="0" baseline="0" noProof="0">
              <a:ln>
                <a:noFill/>
              </a:ln>
              <a:solidFill>
                <a:srgbClr val="FFFFFF"/>
              </a:solidFill>
              <a:effectLst/>
              <a:uLnTx/>
              <a:uFillTx/>
              <a:latin typeface="Muli"/>
              <a:cs typeface="Muli"/>
              <a:sym typeface="Muli"/>
            </a:endParaRPr>
          </a:p>
        </p:txBody>
      </p:sp>
    </p:spTree>
    <p:extLst>
      <p:ext uri="{BB962C8B-B14F-4D97-AF65-F5344CB8AC3E}">
        <p14:creationId xmlns:p14="http://schemas.microsoft.com/office/powerpoint/2010/main" val="870665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MX" sz="3600" dirty="0">
                <a:solidFill>
                  <a:srgbClr val="2C204D"/>
                </a:solidFill>
                <a:latin typeface="Aller" pitchFamily="34" charset="0"/>
                <a:ea typeface="Allerta"/>
                <a:cs typeface="Allerta"/>
                <a:sym typeface="Allerta"/>
              </a:rPr>
              <a:t>Cualidades</a:t>
            </a:r>
            <a:r>
              <a:rPr lang="es-MX" sz="3600" dirty="0">
                <a:solidFill>
                  <a:srgbClr val="2C204D"/>
                </a:solidFill>
                <a:latin typeface="Aller Light" pitchFamily="34" charset="0"/>
                <a:ea typeface="Allerta"/>
                <a:cs typeface="Allerta"/>
                <a:sym typeface="Allerta"/>
              </a:rPr>
              <a:t> de una buena visualización</a:t>
            </a:r>
          </a:p>
        </p:txBody>
      </p:sp>
      <p:sp>
        <p:nvSpPr>
          <p:cNvPr id="10" name="Google Shape;70;p16"/>
          <p:cNvSpPr txBox="1">
            <a:spLocks/>
          </p:cNvSpPr>
          <p:nvPr/>
        </p:nvSpPr>
        <p:spPr>
          <a:xfrm>
            <a:off x="325213" y="1214568"/>
            <a:ext cx="7550375" cy="3368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lvl="0" indent="0">
              <a:lnSpc>
                <a:spcPct val="150000"/>
              </a:lnSpc>
              <a:buClr>
                <a:schemeClr val="dk1"/>
              </a:buClr>
              <a:buSzPts val="1100"/>
              <a:buNone/>
            </a:pPr>
            <a:r>
              <a:rPr lang="es-MX" sz="2000" dirty="0">
                <a:solidFill>
                  <a:srgbClr val="2C204D"/>
                </a:solidFill>
                <a:latin typeface="Aller" panose="020B0503030302020204" pitchFamily="34" charset="0"/>
                <a:ea typeface="Allerta"/>
                <a:cs typeface="Allerta"/>
                <a:sym typeface="Allerta"/>
              </a:rPr>
              <a:t>Las cinco cualidades de una visualización </a:t>
            </a:r>
            <a:r>
              <a:rPr lang="es-MX" sz="2000" dirty="0" smtClean="0">
                <a:solidFill>
                  <a:srgbClr val="2C204D"/>
                </a:solidFill>
                <a:latin typeface="Aller" panose="020B0503030302020204" pitchFamily="34" charset="0"/>
                <a:ea typeface="Allerta"/>
                <a:cs typeface="Allerta"/>
                <a:sym typeface="Allerta"/>
              </a:rPr>
              <a:t>memorable: </a:t>
            </a:r>
          </a:p>
          <a:p>
            <a:pPr marL="914400">
              <a:lnSpc>
                <a:spcPct val="200000"/>
              </a:lnSpc>
              <a:buClr>
                <a:srgbClr val="41B6A6"/>
              </a:buClr>
              <a:buFont typeface="Wingdings" panose="05000000000000000000" pitchFamily="2" charset="2"/>
              <a:buChar char="§"/>
            </a:pPr>
            <a:r>
              <a:rPr lang="es-MX" sz="2000" dirty="0">
                <a:solidFill>
                  <a:srgbClr val="2C204D"/>
                </a:solidFill>
                <a:latin typeface="Aller" panose="020B0503030302020204" pitchFamily="34" charset="0"/>
                <a:ea typeface="Allerta"/>
                <a:cs typeface="Allerta"/>
                <a:sym typeface="Allerta"/>
              </a:rPr>
              <a:t>      Que sea agradable a la vista</a:t>
            </a:r>
          </a:p>
          <a:p>
            <a:pPr marL="914400">
              <a:lnSpc>
                <a:spcPct val="200000"/>
              </a:lnSpc>
              <a:buClr>
                <a:srgbClr val="41B6A6"/>
              </a:buClr>
              <a:buFont typeface="Wingdings" panose="05000000000000000000" pitchFamily="2" charset="2"/>
              <a:buChar char="§"/>
            </a:pPr>
            <a:r>
              <a:rPr lang="es-MX" sz="2000" dirty="0" smtClean="0">
                <a:solidFill>
                  <a:srgbClr val="2C204D"/>
                </a:solidFill>
                <a:latin typeface="Aller" panose="020B0503030302020204" pitchFamily="34" charset="0"/>
                <a:ea typeface="Allerta"/>
                <a:cs typeface="Allerta"/>
                <a:sym typeface="Allerta"/>
              </a:rPr>
              <a:t>      Que </a:t>
            </a:r>
            <a:r>
              <a:rPr lang="es-MX" sz="2000" dirty="0">
                <a:solidFill>
                  <a:srgbClr val="2C204D"/>
                </a:solidFill>
                <a:latin typeface="Aller" panose="020B0503030302020204" pitchFamily="34" charset="0"/>
                <a:ea typeface="Allerta"/>
                <a:cs typeface="Allerta"/>
                <a:sym typeface="Allerta"/>
              </a:rPr>
              <a:t>sea </a:t>
            </a:r>
            <a:r>
              <a:rPr lang="es-MX" sz="2000" dirty="0" smtClean="0">
                <a:solidFill>
                  <a:srgbClr val="2C204D"/>
                </a:solidFill>
                <a:latin typeface="Aller" panose="020B0503030302020204" pitchFamily="34" charset="0"/>
                <a:ea typeface="Allerta"/>
                <a:cs typeface="Allerta"/>
                <a:sym typeface="Allerta"/>
              </a:rPr>
              <a:t>funcional </a:t>
            </a:r>
          </a:p>
          <a:p>
            <a:pPr marL="914400">
              <a:lnSpc>
                <a:spcPct val="200000"/>
              </a:lnSpc>
              <a:buClr>
                <a:srgbClr val="41B6A6"/>
              </a:buClr>
              <a:buFont typeface="Wingdings" panose="05000000000000000000" pitchFamily="2" charset="2"/>
              <a:buChar char="§"/>
            </a:pPr>
            <a:r>
              <a:rPr lang="es-MX" sz="2000" dirty="0">
                <a:solidFill>
                  <a:srgbClr val="2C204D"/>
                </a:solidFill>
                <a:latin typeface="Aller" panose="020B0503030302020204" pitchFamily="34" charset="0"/>
                <a:ea typeface="Allerta"/>
                <a:cs typeface="Allerta"/>
                <a:sym typeface="Allerta"/>
              </a:rPr>
              <a:t> </a:t>
            </a:r>
            <a:r>
              <a:rPr lang="es-MX" sz="2000" dirty="0" smtClean="0">
                <a:solidFill>
                  <a:srgbClr val="2C204D"/>
                </a:solidFill>
                <a:latin typeface="Aller" panose="020B0503030302020204" pitchFamily="34" charset="0"/>
                <a:ea typeface="Allerta"/>
                <a:cs typeface="Allerta"/>
                <a:sym typeface="Allerta"/>
              </a:rPr>
              <a:t>     Que muestre hallazgos</a:t>
            </a:r>
          </a:p>
          <a:p>
            <a:pPr marL="914400">
              <a:lnSpc>
                <a:spcPct val="200000"/>
              </a:lnSpc>
              <a:buClr>
                <a:srgbClr val="41B6A6"/>
              </a:buClr>
              <a:buFont typeface="Wingdings" panose="05000000000000000000" pitchFamily="2" charset="2"/>
              <a:buChar char="§"/>
            </a:pPr>
            <a:r>
              <a:rPr lang="es-MX" sz="2000" dirty="0">
                <a:solidFill>
                  <a:srgbClr val="2C204D"/>
                </a:solidFill>
                <a:latin typeface="Aller" panose="020B0503030302020204" pitchFamily="34" charset="0"/>
                <a:ea typeface="Allerta"/>
                <a:cs typeface="Allerta"/>
                <a:sym typeface="Allerta"/>
              </a:rPr>
              <a:t> </a:t>
            </a:r>
            <a:r>
              <a:rPr lang="es-MX" sz="2000" dirty="0" smtClean="0">
                <a:solidFill>
                  <a:srgbClr val="2C204D"/>
                </a:solidFill>
                <a:latin typeface="Aller" panose="020B0503030302020204" pitchFamily="34" charset="0"/>
                <a:ea typeface="Allerta"/>
                <a:cs typeface="Allerta"/>
                <a:sym typeface="Allerta"/>
              </a:rPr>
              <a:t>     Que </a:t>
            </a:r>
            <a:r>
              <a:rPr lang="es-MX" sz="2000" dirty="0">
                <a:solidFill>
                  <a:srgbClr val="2C204D"/>
                </a:solidFill>
                <a:latin typeface="Aller" panose="020B0503030302020204" pitchFamily="34" charset="0"/>
                <a:ea typeface="Allerta"/>
                <a:cs typeface="Allerta"/>
                <a:sym typeface="Allerta"/>
              </a:rPr>
              <a:t>está basada en datos confiables, es decir, que transmita la verdad </a:t>
            </a:r>
          </a:p>
          <a:p>
            <a:pPr marL="0" lvl="0" indent="0">
              <a:spcBef>
                <a:spcPts val="1000"/>
              </a:spcBef>
              <a:spcAft>
                <a:spcPts val="1600"/>
              </a:spcAft>
              <a:buNone/>
            </a:pPr>
            <a:endParaRPr lang="es-MX" sz="2000" b="1" dirty="0">
              <a:solidFill>
                <a:schemeClr val="dk1"/>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1409120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5;p19"/>
          <p:cNvPicPr preferRelativeResize="0"/>
          <p:nvPr/>
        </p:nvPicPr>
        <p:blipFill>
          <a:blip r:embed="rId2">
            <a:alphaModFix/>
          </a:blip>
          <a:stretch>
            <a:fillRect/>
          </a:stretch>
        </p:blipFill>
        <p:spPr>
          <a:xfrm>
            <a:off x="7940252" y="4198079"/>
            <a:ext cx="1000725" cy="786900"/>
          </a:xfrm>
          <a:prstGeom prst="rect">
            <a:avLst/>
          </a:prstGeom>
          <a:noFill/>
          <a:ln>
            <a:noFill/>
          </a:ln>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541" y="550709"/>
            <a:ext cx="5592210" cy="4156372"/>
          </a:xfrm>
          <a:prstGeom prst="rect">
            <a:avLst/>
          </a:prstGeom>
        </p:spPr>
      </p:pic>
    </p:spTree>
    <p:extLst>
      <p:ext uri="{BB962C8B-B14F-4D97-AF65-F5344CB8AC3E}">
        <p14:creationId xmlns:p14="http://schemas.microsoft.com/office/powerpoint/2010/main" val="2189429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pic>
        <p:nvPicPr>
          <p:cNvPr id="5"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7" name="Google Shape;69;p16"/>
          <p:cNvSpPr txBox="1">
            <a:spLocks noGrp="1"/>
          </p:cNvSpPr>
          <p:nvPr>
            <p:ph type="title"/>
          </p:nvPr>
        </p:nvSpPr>
        <p:spPr>
          <a:xfrm>
            <a:off x="3668206" y="1459679"/>
            <a:ext cx="5151551" cy="1860296"/>
          </a:xfrm>
          <a:prstGeom prst="rect">
            <a:avLst/>
          </a:prstGeom>
        </p:spPr>
        <p:txBody>
          <a:bodyPr spcFirstLastPara="1" wrap="square" lIns="91425" tIns="91425" rIns="91425" bIns="91425" anchor="t" anchorCtr="0">
            <a:noAutofit/>
          </a:bodyPr>
          <a:lstStyle/>
          <a:p>
            <a:pPr>
              <a:lnSpc>
                <a:spcPct val="115000"/>
              </a:lnSpc>
              <a:spcAft>
                <a:spcPts val="1000"/>
              </a:spcAft>
            </a:pPr>
            <a:r>
              <a:rPr lang="es-MX" sz="3600" dirty="0">
                <a:solidFill>
                  <a:srgbClr val="2C204D"/>
                </a:solidFill>
                <a:latin typeface="Aller" panose="020B0503030302020204" pitchFamily="34" charset="0"/>
                <a:ea typeface="Allerta"/>
                <a:cs typeface="Allerta"/>
                <a:sym typeface="Allerta"/>
              </a:rPr>
              <a:t>Representando mis  datos </a:t>
            </a:r>
          </a:p>
        </p:txBody>
      </p:sp>
    </p:spTree>
    <p:extLst>
      <p:ext uri="{BB962C8B-B14F-4D97-AF65-F5344CB8AC3E}">
        <p14:creationId xmlns:p14="http://schemas.microsoft.com/office/powerpoint/2010/main" val="20045369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C204D"/>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303378" cy="5143500"/>
          </a:xfrm>
          <a:prstGeom prst="rect">
            <a:avLst/>
          </a:prstGeom>
        </p:spPr>
      </p:pic>
      <p:pic>
        <p:nvPicPr>
          <p:cNvPr id="4"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4" name="Google Shape;69;p16"/>
          <p:cNvSpPr txBox="1">
            <a:spLocks/>
          </p:cNvSpPr>
          <p:nvPr/>
        </p:nvSpPr>
        <p:spPr>
          <a:xfrm>
            <a:off x="3527424" y="445024"/>
            <a:ext cx="5542176" cy="172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chemeClr val="bg1"/>
                </a:solidFill>
                <a:latin typeface="Aller Light" pitchFamily="34" charset="0"/>
                <a:ea typeface="Allerta"/>
                <a:cs typeface="Allerta"/>
              </a:rPr>
              <a:t>¿</a:t>
            </a:r>
            <a:r>
              <a:rPr lang="en-US" sz="3200" dirty="0" err="1" smtClean="0">
                <a:solidFill>
                  <a:schemeClr val="bg1"/>
                </a:solidFill>
                <a:latin typeface="Aller Light" pitchFamily="34" charset="0"/>
                <a:ea typeface="Allerta"/>
                <a:cs typeface="Allerta"/>
              </a:rPr>
              <a:t>Cuáles</a:t>
            </a:r>
            <a:r>
              <a:rPr lang="en-US" sz="3200" dirty="0" smtClean="0">
                <a:solidFill>
                  <a:schemeClr val="bg1"/>
                </a:solidFill>
                <a:latin typeface="Aller Light" pitchFamily="34" charset="0"/>
                <a:ea typeface="Allerta"/>
                <a:cs typeface="Allerta"/>
              </a:rPr>
              <a:t> </a:t>
            </a:r>
            <a:r>
              <a:rPr lang="en-US" sz="3200" dirty="0">
                <a:solidFill>
                  <a:schemeClr val="bg1"/>
                </a:solidFill>
                <a:latin typeface="Aller Light" pitchFamily="34" charset="0"/>
                <a:ea typeface="Allerta"/>
                <a:cs typeface="Allerta"/>
              </a:rPr>
              <a:t>son los </a:t>
            </a:r>
            <a:r>
              <a:rPr lang="en-US" sz="3200" dirty="0" err="1">
                <a:solidFill>
                  <a:schemeClr val="bg1"/>
                </a:solidFill>
                <a:latin typeface="Aller" pitchFamily="34" charset="0"/>
                <a:ea typeface="Allerta"/>
                <a:cs typeface="Allerta"/>
              </a:rPr>
              <a:t>ingredientes</a:t>
            </a:r>
            <a:r>
              <a:rPr lang="en-US" sz="3200" dirty="0">
                <a:solidFill>
                  <a:schemeClr val="bg1"/>
                </a:solidFill>
                <a:latin typeface="Aller" pitchFamily="34" charset="0"/>
                <a:ea typeface="Allerta"/>
                <a:cs typeface="Allerta"/>
              </a:rPr>
              <a:t> </a:t>
            </a:r>
            <a:r>
              <a:rPr lang="en-US" sz="3200" dirty="0">
                <a:solidFill>
                  <a:schemeClr val="bg1"/>
                </a:solidFill>
                <a:latin typeface="Aller Light" pitchFamily="34" charset="0"/>
                <a:ea typeface="Allerta"/>
                <a:cs typeface="Allerta"/>
              </a:rPr>
              <a:t>de </a:t>
            </a:r>
            <a:r>
              <a:rPr lang="en-US" sz="3200" dirty="0" err="1">
                <a:solidFill>
                  <a:schemeClr val="bg1"/>
                </a:solidFill>
                <a:latin typeface="Aller Light" pitchFamily="34" charset="0"/>
                <a:ea typeface="Allerta"/>
                <a:cs typeface="Allerta"/>
              </a:rPr>
              <a:t>una</a:t>
            </a:r>
            <a:r>
              <a:rPr lang="en-US" sz="3200" dirty="0">
                <a:solidFill>
                  <a:schemeClr val="bg1"/>
                </a:solidFill>
                <a:latin typeface="Aller Light" pitchFamily="34" charset="0"/>
                <a:ea typeface="Allerta"/>
                <a:cs typeface="Allerta"/>
              </a:rPr>
              <a:t> </a:t>
            </a:r>
            <a:r>
              <a:rPr lang="en-US" sz="3200" dirty="0" err="1">
                <a:solidFill>
                  <a:schemeClr val="bg1"/>
                </a:solidFill>
                <a:latin typeface="Aller" pitchFamily="34" charset="0"/>
                <a:ea typeface="Allerta"/>
                <a:cs typeface="Allerta"/>
              </a:rPr>
              <a:t>visualización</a:t>
            </a:r>
            <a:r>
              <a:rPr lang="en-US" sz="3200" dirty="0">
                <a:solidFill>
                  <a:schemeClr val="bg1"/>
                </a:solidFill>
                <a:latin typeface="Aller Light" pitchFamily="34" charset="0"/>
                <a:ea typeface="Allerta"/>
                <a:cs typeface="Allerta"/>
              </a:rPr>
              <a:t>?</a:t>
            </a:r>
            <a:endParaRPr lang="es-MX" sz="3200" dirty="0">
              <a:solidFill>
                <a:schemeClr val="bg1"/>
              </a:solidFill>
              <a:latin typeface="Aller Light" pitchFamily="34" charset="0"/>
              <a:ea typeface="Allerta"/>
              <a:cs typeface="Allerta"/>
              <a:sym typeface="Allerta"/>
            </a:endParaRPr>
          </a:p>
        </p:txBody>
      </p:sp>
      <p:sp>
        <p:nvSpPr>
          <p:cNvPr id="15" name="Google Shape;70;p16"/>
          <p:cNvSpPr txBox="1">
            <a:spLocks/>
          </p:cNvSpPr>
          <p:nvPr/>
        </p:nvSpPr>
        <p:spPr>
          <a:xfrm>
            <a:off x="3527425" y="1907906"/>
            <a:ext cx="5006975" cy="1802703"/>
          </a:xfrm>
          <a:prstGeom prst="rect">
            <a:avLst/>
          </a:prstGeom>
          <a:solidFill>
            <a:srgbClr val="2C204D"/>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a:spcAft>
                <a:spcPts val="750"/>
              </a:spcAft>
              <a:buClr>
                <a:srgbClr val="9BCFB0"/>
              </a:buClr>
            </a:pPr>
            <a:r>
              <a:rPr lang="es-ES" altLang="es-AR" sz="2400" dirty="0" smtClean="0">
                <a:solidFill>
                  <a:schemeClr val="bg1"/>
                </a:solidFill>
                <a:latin typeface="Aller Light" panose="020B0503040302020204" pitchFamily="34" charset="0"/>
                <a:ea typeface="Calibri" panose="020F0502020204030204" pitchFamily="34" charset="0"/>
              </a:rPr>
              <a:t>Cada visualización se construye sobre </a:t>
            </a:r>
            <a:r>
              <a:rPr lang="es-ES" altLang="es-AR" sz="2400" dirty="0" smtClean="0">
                <a:solidFill>
                  <a:schemeClr val="bg1"/>
                </a:solidFill>
                <a:latin typeface="Aller" panose="020B0503030302020204" pitchFamily="34" charset="0"/>
                <a:ea typeface="Calibri" panose="020F0502020204030204" pitchFamily="34" charset="0"/>
              </a:rPr>
              <a:t>datos</a:t>
            </a:r>
            <a:r>
              <a:rPr lang="es-ES" altLang="es-AR" sz="2400" dirty="0" smtClean="0">
                <a:solidFill>
                  <a:schemeClr val="bg1"/>
                </a:solidFill>
                <a:latin typeface="Aller Light" panose="020B0503040302020204" pitchFamily="34" charset="0"/>
                <a:ea typeface="Calibri" panose="020F0502020204030204" pitchFamily="34" charset="0"/>
              </a:rPr>
              <a:t> y </a:t>
            </a:r>
            <a:r>
              <a:rPr lang="es-ES" altLang="es-AR" sz="2400" dirty="0" smtClean="0">
                <a:solidFill>
                  <a:schemeClr val="bg1"/>
                </a:solidFill>
                <a:latin typeface="Aller" panose="020B0503030302020204" pitchFamily="34" charset="0"/>
                <a:ea typeface="Calibri" panose="020F0502020204030204" pitchFamily="34" charset="0"/>
              </a:rPr>
              <a:t>cuatro componentes</a:t>
            </a:r>
            <a:r>
              <a:rPr lang="es-ES" altLang="es-AR" sz="2400" dirty="0" smtClean="0">
                <a:solidFill>
                  <a:schemeClr val="bg1"/>
                </a:solidFill>
                <a:latin typeface="Aller Light" panose="020B0503040302020204" pitchFamily="34" charset="0"/>
                <a:ea typeface="Calibri" panose="020F0502020204030204" pitchFamily="34" charset="0"/>
              </a:rPr>
              <a:t>:</a:t>
            </a:r>
            <a:endParaRPr lang="es-MX" sz="2400" dirty="0" smtClean="0">
              <a:solidFill>
                <a:schemeClr val="bg1"/>
              </a:solidFill>
              <a:latin typeface="Aller Light" panose="020B0503040302020204" pitchFamily="34" charset="0"/>
              <a:ea typeface="Calibri" panose="020F0502020204030204" pitchFamily="34" charset="0"/>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151" r="9317"/>
          <a:stretch/>
        </p:blipFill>
        <p:spPr>
          <a:xfrm>
            <a:off x="-430306" y="9771"/>
            <a:ext cx="3523130" cy="5143500"/>
          </a:xfrm>
          <a:prstGeom prst="rect">
            <a:avLst/>
          </a:prstGeom>
        </p:spPr>
      </p:pic>
    </p:spTree>
    <p:extLst>
      <p:ext uri="{BB962C8B-B14F-4D97-AF65-F5344CB8AC3E}">
        <p14:creationId xmlns:p14="http://schemas.microsoft.com/office/powerpoint/2010/main" val="4074970406"/>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4" name="Google Shape;69;p16"/>
          <p:cNvSpPr txBox="1">
            <a:spLocks/>
          </p:cNvSpPr>
          <p:nvPr/>
        </p:nvSpPr>
        <p:spPr>
          <a:xfrm>
            <a:off x="3527424" y="445024"/>
            <a:ext cx="5542176" cy="172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a:t>
            </a:r>
            <a:r>
              <a:rPr lang="en-US" sz="3200" dirty="0" err="1">
                <a:solidFill>
                  <a:srgbClr val="2C204D"/>
                </a:solidFill>
                <a:latin typeface="Aller" panose="020B0503030302020204" pitchFamily="34" charset="0"/>
                <a:ea typeface="Allerta"/>
                <a:cs typeface="Allerta"/>
              </a:rPr>
              <a:t>Cuáles</a:t>
            </a:r>
            <a:r>
              <a:rPr lang="en-US" sz="3200" dirty="0">
                <a:solidFill>
                  <a:srgbClr val="2C204D"/>
                </a:solidFill>
                <a:latin typeface="Aller" panose="020B0503030302020204" pitchFamily="34" charset="0"/>
                <a:ea typeface="Allerta"/>
                <a:cs typeface="Allerta"/>
              </a:rPr>
              <a:t> son </a:t>
            </a:r>
            <a:r>
              <a:rPr lang="en-US" sz="3200" dirty="0" err="1">
                <a:solidFill>
                  <a:srgbClr val="2C204D"/>
                </a:solidFill>
                <a:latin typeface="Aller" panose="020B0503030302020204" pitchFamily="34" charset="0"/>
                <a:ea typeface="Allerta"/>
                <a:cs typeface="Allerta"/>
              </a:rPr>
              <a:t>los</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ingredientes</a:t>
            </a:r>
            <a:r>
              <a:rPr lang="en-US" sz="3200" dirty="0">
                <a:solidFill>
                  <a:srgbClr val="2C204D"/>
                </a:solidFill>
                <a:latin typeface="Aller" panose="020B0503030302020204" pitchFamily="34" charset="0"/>
                <a:ea typeface="Allerta"/>
                <a:cs typeface="Allerta"/>
              </a:rPr>
              <a:t> de </a:t>
            </a:r>
            <a:r>
              <a:rPr lang="en-US" sz="3200" dirty="0" err="1">
                <a:solidFill>
                  <a:srgbClr val="2C204D"/>
                </a:solidFill>
                <a:latin typeface="Aller" panose="020B0503030302020204" pitchFamily="34" charset="0"/>
                <a:ea typeface="Allerta"/>
                <a:cs typeface="Allerta"/>
              </a:rPr>
              <a:t>una</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visualización</a:t>
            </a:r>
            <a:r>
              <a:rPr lang="en-US" sz="3200" dirty="0">
                <a:solidFill>
                  <a:srgbClr val="2C204D"/>
                </a:solidFill>
                <a:latin typeface="Aller" panose="020B0503030302020204" pitchFamily="34" charset="0"/>
                <a:ea typeface="Allerta"/>
                <a:cs typeface="Allerta"/>
              </a:rPr>
              <a:t>?</a:t>
            </a:r>
            <a:endParaRPr lang="es-MX" sz="3200" dirty="0">
              <a:solidFill>
                <a:srgbClr val="2C204D"/>
              </a:solidFill>
              <a:latin typeface="Aller" panose="020B0503030302020204" pitchFamily="34" charset="0"/>
              <a:ea typeface="Allerta"/>
              <a:cs typeface="Allerta"/>
              <a:sym typeface="Allerta"/>
            </a:endParaRPr>
          </a:p>
        </p:txBody>
      </p:sp>
      <p:sp>
        <p:nvSpPr>
          <p:cNvPr id="15" name="Google Shape;70;p16"/>
          <p:cNvSpPr txBox="1">
            <a:spLocks/>
          </p:cNvSpPr>
          <p:nvPr/>
        </p:nvSpPr>
        <p:spPr>
          <a:xfrm>
            <a:off x="3527425" y="1667434"/>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571500" indent="-457200">
              <a:lnSpc>
                <a:spcPct val="200000"/>
              </a:lnSpc>
              <a:spcAft>
                <a:spcPts val="750"/>
              </a:spcAft>
              <a:buClr>
                <a:srgbClr val="41B6A6"/>
              </a:buClr>
              <a:buSzPct val="78000"/>
              <a:buFont typeface="+mj-lt"/>
              <a:buAutoNum type="arabicPeriod"/>
            </a:pPr>
            <a:r>
              <a:rPr lang="es-ES" sz="2400" dirty="0" smtClean="0">
                <a:solidFill>
                  <a:srgbClr val="41B6A6"/>
                </a:solidFill>
                <a:latin typeface="Aller" panose="020B0503030302020204" pitchFamily="34" charset="0"/>
                <a:ea typeface="Calibri" panose="020F0502020204030204" pitchFamily="34" charset="0"/>
              </a:rPr>
              <a:t>Señales </a:t>
            </a:r>
            <a:r>
              <a:rPr lang="es-ES" sz="2400" dirty="0">
                <a:solidFill>
                  <a:srgbClr val="41B6A6"/>
                </a:solidFill>
                <a:latin typeface="Aller" panose="020B0503030302020204" pitchFamily="34" charset="0"/>
                <a:ea typeface="Calibri" panose="020F0502020204030204" pitchFamily="34" charset="0"/>
              </a:rPr>
              <a:t>visuales +</a:t>
            </a: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272" y="2846261"/>
            <a:ext cx="3464120" cy="1860891"/>
          </a:xfrm>
          <a:prstGeom prst="rect">
            <a:avLst/>
          </a:prstGeom>
        </p:spPr>
      </p:pic>
      <p:pic>
        <p:nvPicPr>
          <p:cNvPr id="8" name="Imagen 7"/>
          <p:cNvPicPr>
            <a:picLocks noChangeAspect="1"/>
          </p:cNvPicPr>
          <p:nvPr/>
        </p:nvPicPr>
        <p:blipFill rotWithShape="1">
          <a:blip r:embed="rId5">
            <a:extLst>
              <a:ext uri="{28A0092B-C50C-407E-A947-70E740481C1C}">
                <a14:useLocalDpi xmlns:a14="http://schemas.microsoft.com/office/drawing/2010/main" val="0"/>
              </a:ext>
            </a:extLst>
          </a:blip>
          <a:srcRect l="15151" r="9317"/>
          <a:stretch/>
        </p:blipFill>
        <p:spPr>
          <a:xfrm>
            <a:off x="-430306" y="9771"/>
            <a:ext cx="3523130" cy="5143500"/>
          </a:xfrm>
          <a:prstGeom prst="rect">
            <a:avLst/>
          </a:prstGeom>
        </p:spPr>
      </p:pic>
    </p:spTree>
    <p:extLst>
      <p:ext uri="{BB962C8B-B14F-4D97-AF65-F5344CB8AC3E}">
        <p14:creationId xmlns:p14="http://schemas.microsoft.com/office/powerpoint/2010/main" val="195554369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4" name="Google Shape;69;p16"/>
          <p:cNvSpPr txBox="1">
            <a:spLocks/>
          </p:cNvSpPr>
          <p:nvPr/>
        </p:nvSpPr>
        <p:spPr>
          <a:xfrm>
            <a:off x="3527424" y="445024"/>
            <a:ext cx="5542176" cy="172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a:t>
            </a:r>
            <a:r>
              <a:rPr lang="en-US" sz="3200" dirty="0" err="1">
                <a:solidFill>
                  <a:srgbClr val="2C204D"/>
                </a:solidFill>
                <a:latin typeface="Aller" panose="020B0503030302020204" pitchFamily="34" charset="0"/>
                <a:ea typeface="Allerta"/>
                <a:cs typeface="Allerta"/>
              </a:rPr>
              <a:t>Cuáles</a:t>
            </a:r>
            <a:r>
              <a:rPr lang="en-US" sz="3200" dirty="0">
                <a:solidFill>
                  <a:srgbClr val="2C204D"/>
                </a:solidFill>
                <a:latin typeface="Aller" panose="020B0503030302020204" pitchFamily="34" charset="0"/>
                <a:ea typeface="Allerta"/>
                <a:cs typeface="Allerta"/>
              </a:rPr>
              <a:t> son </a:t>
            </a:r>
            <a:r>
              <a:rPr lang="en-US" sz="3200" dirty="0" err="1">
                <a:solidFill>
                  <a:srgbClr val="2C204D"/>
                </a:solidFill>
                <a:latin typeface="Aller" panose="020B0503030302020204" pitchFamily="34" charset="0"/>
                <a:ea typeface="Allerta"/>
                <a:cs typeface="Allerta"/>
              </a:rPr>
              <a:t>los</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ingredientes</a:t>
            </a:r>
            <a:r>
              <a:rPr lang="en-US" sz="3200" dirty="0">
                <a:solidFill>
                  <a:srgbClr val="2C204D"/>
                </a:solidFill>
                <a:latin typeface="Aller" panose="020B0503030302020204" pitchFamily="34" charset="0"/>
                <a:ea typeface="Allerta"/>
                <a:cs typeface="Allerta"/>
              </a:rPr>
              <a:t> de </a:t>
            </a:r>
            <a:r>
              <a:rPr lang="en-US" sz="3200" dirty="0" err="1">
                <a:solidFill>
                  <a:srgbClr val="2C204D"/>
                </a:solidFill>
                <a:latin typeface="Aller" panose="020B0503030302020204" pitchFamily="34" charset="0"/>
                <a:ea typeface="Allerta"/>
                <a:cs typeface="Allerta"/>
              </a:rPr>
              <a:t>una</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visualización</a:t>
            </a:r>
            <a:r>
              <a:rPr lang="en-US" sz="3200" dirty="0">
                <a:solidFill>
                  <a:srgbClr val="2C204D"/>
                </a:solidFill>
                <a:latin typeface="Aller" panose="020B0503030302020204" pitchFamily="34" charset="0"/>
                <a:ea typeface="Allerta"/>
                <a:cs typeface="Allerta"/>
              </a:rPr>
              <a:t>?</a:t>
            </a:r>
            <a:endParaRPr lang="es-MX" sz="3200" dirty="0">
              <a:solidFill>
                <a:srgbClr val="2C204D"/>
              </a:solidFill>
              <a:latin typeface="Aller" panose="020B0503030302020204" pitchFamily="34" charset="0"/>
              <a:ea typeface="Allerta"/>
              <a:cs typeface="Allerta"/>
              <a:sym typeface="Allerta"/>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071" y="3381268"/>
            <a:ext cx="2934109" cy="1543265"/>
          </a:xfrm>
          <a:prstGeom prst="rect">
            <a:avLst/>
          </a:prstGeom>
        </p:spPr>
      </p:pic>
      <p:sp>
        <p:nvSpPr>
          <p:cNvPr id="13" name="Google Shape;70;p16"/>
          <p:cNvSpPr txBox="1">
            <a:spLocks/>
          </p:cNvSpPr>
          <p:nvPr/>
        </p:nvSpPr>
        <p:spPr>
          <a:xfrm>
            <a:off x="3527425" y="1667434"/>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Señales visuales +</a:t>
            </a:r>
          </a:p>
          <a:p>
            <a:pPr>
              <a:lnSpc>
                <a:spcPct val="200000"/>
              </a:lnSpc>
              <a:spcAft>
                <a:spcPts val="750"/>
              </a:spcAft>
              <a:buClr>
                <a:srgbClr val="41B6A6"/>
              </a:buClr>
              <a:buFont typeface="+mj-lt"/>
              <a:buAutoNum type="arabicPeriod"/>
            </a:pPr>
            <a:r>
              <a:rPr lang="es-ES" sz="2400" dirty="0">
                <a:solidFill>
                  <a:srgbClr val="41B6A6"/>
                </a:solidFill>
                <a:latin typeface="Aller" panose="020B0503030302020204" pitchFamily="34" charset="0"/>
                <a:ea typeface="Calibri" panose="020F0502020204030204" pitchFamily="34" charset="0"/>
              </a:rPr>
              <a:t> </a:t>
            </a:r>
            <a:r>
              <a:rPr lang="es-ES" sz="2500" dirty="0" smtClean="0">
                <a:solidFill>
                  <a:srgbClr val="41B6A6"/>
                </a:solidFill>
                <a:latin typeface="Aller" panose="020B0503030302020204" pitchFamily="34" charset="0"/>
                <a:ea typeface="Calibri" panose="020F0502020204030204" pitchFamily="34" charset="0"/>
              </a:rPr>
              <a:t>Sistemas de coordenadas +</a:t>
            </a:r>
            <a:endParaRPr lang="es-ES" sz="2500" dirty="0">
              <a:solidFill>
                <a:srgbClr val="41B6A6"/>
              </a:solidFill>
              <a:latin typeface="Aller" panose="020B0503030302020204" pitchFamily="34" charset="0"/>
              <a:ea typeface="Calibri" panose="020F0502020204030204" pitchFamily="34" charset="0"/>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p:txBody>
      </p:sp>
      <p:pic>
        <p:nvPicPr>
          <p:cNvPr id="8" name="Imagen 7"/>
          <p:cNvPicPr>
            <a:picLocks noChangeAspect="1"/>
          </p:cNvPicPr>
          <p:nvPr/>
        </p:nvPicPr>
        <p:blipFill rotWithShape="1">
          <a:blip r:embed="rId5">
            <a:extLst>
              <a:ext uri="{28A0092B-C50C-407E-A947-70E740481C1C}">
                <a14:useLocalDpi xmlns:a14="http://schemas.microsoft.com/office/drawing/2010/main" val="0"/>
              </a:ext>
            </a:extLst>
          </a:blip>
          <a:srcRect l="15151" r="9317"/>
          <a:stretch/>
        </p:blipFill>
        <p:spPr>
          <a:xfrm>
            <a:off x="0" y="0"/>
            <a:ext cx="3523130" cy="5143500"/>
          </a:xfrm>
          <a:prstGeom prst="rect">
            <a:avLst/>
          </a:prstGeom>
        </p:spPr>
      </p:pic>
    </p:spTree>
    <p:extLst>
      <p:ext uri="{BB962C8B-B14F-4D97-AF65-F5344CB8AC3E}">
        <p14:creationId xmlns:p14="http://schemas.microsoft.com/office/powerpoint/2010/main" val="176530671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pic>
        <p:nvPicPr>
          <p:cNvPr id="2" name="Google Shape;54;p13"/>
          <p:cNvPicPr preferRelativeResize="0"/>
          <p:nvPr/>
        </p:nvPicPr>
        <p:blipFill>
          <a:blip r:embed="rId4">
            <a:alphaModFix/>
          </a:blip>
          <a:stretch>
            <a:fillRect/>
          </a:stretch>
        </p:blipFill>
        <p:spPr>
          <a:xfrm>
            <a:off x="711748" y="2107920"/>
            <a:ext cx="1000725" cy="786900"/>
          </a:xfrm>
          <a:prstGeom prst="rect">
            <a:avLst/>
          </a:prstGeom>
          <a:noFill/>
          <a:ln>
            <a:noFill/>
          </a:ln>
        </p:spPr>
      </p:pic>
    </p:spTree>
    <p:extLst>
      <p:ext uri="{BB962C8B-B14F-4D97-AF65-F5344CB8AC3E}">
        <p14:creationId xmlns:p14="http://schemas.microsoft.com/office/powerpoint/2010/main" val="40847205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5151" r="9317"/>
          <a:stretch/>
        </p:blipFill>
        <p:spPr>
          <a:xfrm>
            <a:off x="-430306" y="9771"/>
            <a:ext cx="3523130" cy="5143500"/>
          </a:xfrm>
          <a:prstGeom prst="rect">
            <a:avLst/>
          </a:prstGeom>
        </p:spPr>
      </p:pic>
      <p:pic>
        <p:nvPicPr>
          <p:cNvPr id="4"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4" name="Google Shape;69;p16"/>
          <p:cNvSpPr txBox="1">
            <a:spLocks/>
          </p:cNvSpPr>
          <p:nvPr/>
        </p:nvSpPr>
        <p:spPr>
          <a:xfrm>
            <a:off x="3527424" y="445024"/>
            <a:ext cx="5542176" cy="172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a:t>
            </a:r>
            <a:r>
              <a:rPr lang="en-US" sz="3200" dirty="0" err="1">
                <a:solidFill>
                  <a:srgbClr val="2C204D"/>
                </a:solidFill>
                <a:latin typeface="Aller" panose="020B0503030302020204" pitchFamily="34" charset="0"/>
                <a:ea typeface="Allerta"/>
                <a:cs typeface="Allerta"/>
              </a:rPr>
              <a:t>Cuáles</a:t>
            </a:r>
            <a:r>
              <a:rPr lang="en-US" sz="3200" dirty="0">
                <a:solidFill>
                  <a:srgbClr val="2C204D"/>
                </a:solidFill>
                <a:latin typeface="Aller" panose="020B0503030302020204" pitchFamily="34" charset="0"/>
                <a:ea typeface="Allerta"/>
                <a:cs typeface="Allerta"/>
              </a:rPr>
              <a:t> son </a:t>
            </a:r>
            <a:r>
              <a:rPr lang="en-US" sz="3200" dirty="0" err="1">
                <a:solidFill>
                  <a:srgbClr val="2C204D"/>
                </a:solidFill>
                <a:latin typeface="Aller" panose="020B0503030302020204" pitchFamily="34" charset="0"/>
                <a:ea typeface="Allerta"/>
                <a:cs typeface="Allerta"/>
              </a:rPr>
              <a:t>los</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ingredientes</a:t>
            </a:r>
            <a:r>
              <a:rPr lang="en-US" sz="3200" dirty="0">
                <a:solidFill>
                  <a:srgbClr val="2C204D"/>
                </a:solidFill>
                <a:latin typeface="Aller" panose="020B0503030302020204" pitchFamily="34" charset="0"/>
                <a:ea typeface="Allerta"/>
                <a:cs typeface="Allerta"/>
              </a:rPr>
              <a:t> de </a:t>
            </a:r>
            <a:r>
              <a:rPr lang="en-US" sz="3200" dirty="0" err="1">
                <a:solidFill>
                  <a:srgbClr val="2C204D"/>
                </a:solidFill>
                <a:latin typeface="Aller" panose="020B0503030302020204" pitchFamily="34" charset="0"/>
                <a:ea typeface="Allerta"/>
                <a:cs typeface="Allerta"/>
              </a:rPr>
              <a:t>una</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visualización</a:t>
            </a:r>
            <a:r>
              <a:rPr lang="en-US" sz="3200" dirty="0">
                <a:solidFill>
                  <a:srgbClr val="2C204D"/>
                </a:solidFill>
                <a:latin typeface="Aller" panose="020B0503030302020204" pitchFamily="34" charset="0"/>
                <a:ea typeface="Allerta"/>
                <a:cs typeface="Allerta"/>
              </a:rPr>
              <a:t>?</a:t>
            </a:r>
            <a:endParaRPr lang="es-MX" sz="3200" dirty="0">
              <a:solidFill>
                <a:srgbClr val="2C204D"/>
              </a:solidFill>
              <a:latin typeface="Aller" panose="020B0503030302020204" pitchFamily="34" charset="0"/>
              <a:ea typeface="Allerta"/>
              <a:cs typeface="Allerta"/>
              <a:sym typeface="Allerta"/>
            </a:endParaRPr>
          </a:p>
        </p:txBody>
      </p:sp>
      <p:sp>
        <p:nvSpPr>
          <p:cNvPr id="12" name="Google Shape;70;p16"/>
          <p:cNvSpPr txBox="1">
            <a:spLocks/>
          </p:cNvSpPr>
          <p:nvPr/>
        </p:nvSpPr>
        <p:spPr>
          <a:xfrm>
            <a:off x="3606686" y="4355801"/>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sp>
        <p:nvSpPr>
          <p:cNvPr id="13" name="Google Shape;70;p16"/>
          <p:cNvSpPr txBox="1">
            <a:spLocks/>
          </p:cNvSpPr>
          <p:nvPr/>
        </p:nvSpPr>
        <p:spPr>
          <a:xfrm>
            <a:off x="3527425" y="1667434"/>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Señales visuales +</a:t>
            </a:r>
          </a:p>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 Sistemas de </a:t>
            </a:r>
            <a:r>
              <a:rPr lang="es-ES" sz="2400" dirty="0" smtClean="0">
                <a:solidFill>
                  <a:schemeClr val="bg1">
                    <a:lumMod val="75000"/>
                  </a:schemeClr>
                </a:solidFill>
                <a:latin typeface="Aller" panose="020B0503030302020204" pitchFamily="34" charset="0"/>
                <a:ea typeface="Calibri" panose="020F0502020204030204" pitchFamily="34" charset="0"/>
              </a:rPr>
              <a:t>coordenadas +</a:t>
            </a:r>
          </a:p>
          <a:p>
            <a:pPr>
              <a:lnSpc>
                <a:spcPct val="200000"/>
              </a:lnSpc>
              <a:spcAft>
                <a:spcPts val="750"/>
              </a:spcAft>
              <a:buClr>
                <a:srgbClr val="41B6A6"/>
              </a:buClr>
              <a:buFont typeface="+mj-lt"/>
              <a:buAutoNum type="arabicPeriod"/>
            </a:pPr>
            <a:r>
              <a:rPr lang="es-ES" sz="3200" dirty="0" smtClean="0">
                <a:solidFill>
                  <a:srgbClr val="41B6A6"/>
                </a:solidFill>
                <a:latin typeface="Aller" panose="020B0503030302020204" pitchFamily="34" charset="0"/>
                <a:ea typeface="Calibri" panose="020F0502020204030204" pitchFamily="34" charset="0"/>
              </a:rPr>
              <a:t> </a:t>
            </a:r>
            <a:r>
              <a:rPr lang="es-ES" sz="2500" dirty="0" smtClean="0">
                <a:solidFill>
                  <a:srgbClr val="41B6A6"/>
                </a:solidFill>
                <a:latin typeface="Aller" panose="020B0503030302020204" pitchFamily="34" charset="0"/>
                <a:ea typeface="Calibri" panose="020F0502020204030204" pitchFamily="34" charset="0"/>
              </a:rPr>
              <a:t>Escalas +</a:t>
            </a:r>
            <a:endParaRPr lang="es-ES" sz="2500" dirty="0">
              <a:solidFill>
                <a:srgbClr val="41B6A6"/>
              </a:solidFill>
              <a:latin typeface="Aller" panose="020B0503030302020204" pitchFamily="34" charset="0"/>
              <a:ea typeface="Calibri" panose="020F0502020204030204" pitchFamily="34" charset="0"/>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5118" y="3318849"/>
            <a:ext cx="2403757" cy="1476582"/>
          </a:xfrm>
          <a:prstGeom prst="rect">
            <a:avLst/>
          </a:prstGeom>
        </p:spPr>
      </p:pic>
    </p:spTree>
    <p:extLst>
      <p:ext uri="{BB962C8B-B14F-4D97-AF65-F5344CB8AC3E}">
        <p14:creationId xmlns:p14="http://schemas.microsoft.com/office/powerpoint/2010/main" val="3994447760"/>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2" name="Google Shape;70;p16"/>
          <p:cNvSpPr txBox="1">
            <a:spLocks/>
          </p:cNvSpPr>
          <p:nvPr/>
        </p:nvSpPr>
        <p:spPr>
          <a:xfrm>
            <a:off x="3606686" y="4355801"/>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sp>
        <p:nvSpPr>
          <p:cNvPr id="10" name="Google Shape;70;p16"/>
          <p:cNvSpPr txBox="1">
            <a:spLocks/>
          </p:cNvSpPr>
          <p:nvPr/>
        </p:nvSpPr>
        <p:spPr>
          <a:xfrm>
            <a:off x="414734" y="1667435"/>
            <a:ext cx="4548666" cy="3292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Señales visuales +</a:t>
            </a:r>
          </a:p>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 Sistemas de coordenadas +</a:t>
            </a:r>
          </a:p>
          <a:p>
            <a:pPr>
              <a:lnSpc>
                <a:spcPct val="200000"/>
              </a:lnSpc>
              <a:spcAft>
                <a:spcPts val="750"/>
              </a:spcAft>
              <a:buClr>
                <a:srgbClr val="9CCFB1"/>
              </a:buClr>
              <a:buFont typeface="+mj-lt"/>
              <a:buAutoNum type="arabicPeriod"/>
            </a:pPr>
            <a:r>
              <a:rPr lang="es-ES" sz="2400" dirty="0">
                <a:solidFill>
                  <a:srgbClr val="9BCFB0"/>
                </a:solidFill>
                <a:latin typeface="Aller" panose="020B0503030302020204" pitchFamily="34" charset="0"/>
                <a:ea typeface="Calibri" panose="020F0502020204030204" pitchFamily="34" charset="0"/>
              </a:rPr>
              <a:t> </a:t>
            </a:r>
            <a:r>
              <a:rPr lang="es-ES" sz="2400" dirty="0">
                <a:solidFill>
                  <a:schemeClr val="bg1">
                    <a:lumMod val="75000"/>
                  </a:schemeClr>
                </a:solidFill>
                <a:latin typeface="Aller" panose="020B0503030302020204" pitchFamily="34" charset="0"/>
                <a:ea typeface="Calibri" panose="020F0502020204030204" pitchFamily="34" charset="0"/>
              </a:rPr>
              <a:t>Escalas +</a:t>
            </a:r>
          </a:p>
          <a:p>
            <a:pPr marL="571500" indent="-457200">
              <a:lnSpc>
                <a:spcPct val="200000"/>
              </a:lnSpc>
              <a:spcAft>
                <a:spcPts val="750"/>
              </a:spcAft>
              <a:buClr>
                <a:srgbClr val="41B6A6"/>
              </a:buClr>
              <a:buSzPct val="82000"/>
              <a:buFont typeface="+mj-lt"/>
              <a:buAutoNum type="arabicPeriod" startAt="3"/>
            </a:pPr>
            <a:r>
              <a:rPr lang="es-ES" sz="2500" dirty="0" smtClean="0">
                <a:solidFill>
                  <a:srgbClr val="41B6A6"/>
                </a:solidFill>
                <a:latin typeface="Aller" panose="020B0503030302020204" pitchFamily="34" charset="0"/>
                <a:ea typeface="Calibri" panose="020F0502020204030204" pitchFamily="34" charset="0"/>
              </a:rPr>
              <a:t>Contexto</a:t>
            </a:r>
            <a:endParaRPr lang="es-ES" sz="2500" dirty="0">
              <a:solidFill>
                <a:srgbClr val="41B6A6"/>
              </a:solidFill>
              <a:latin typeface="Aller" panose="020B0503030302020204" pitchFamily="34" charset="0"/>
              <a:ea typeface="Calibri" panose="020F0502020204030204" pitchFamily="34" charset="0"/>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386" y="1888055"/>
            <a:ext cx="2905503" cy="3206563"/>
          </a:xfrm>
          <a:prstGeom prst="rect">
            <a:avLst/>
          </a:prstGeom>
        </p:spPr>
      </p:pic>
      <p:sp>
        <p:nvSpPr>
          <p:cNvPr id="11"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7"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a:t>
            </a:r>
            <a:r>
              <a:rPr lang="en-US" sz="3200" dirty="0" err="1">
                <a:solidFill>
                  <a:srgbClr val="2C204D"/>
                </a:solidFill>
                <a:latin typeface="Aller" panose="020B0503030302020204" pitchFamily="34" charset="0"/>
                <a:ea typeface="Allerta"/>
                <a:cs typeface="Allerta"/>
              </a:rPr>
              <a:t>Cuáles</a:t>
            </a:r>
            <a:r>
              <a:rPr lang="en-US" sz="3200" dirty="0">
                <a:solidFill>
                  <a:srgbClr val="2C204D"/>
                </a:solidFill>
                <a:latin typeface="Aller" panose="020B0503030302020204" pitchFamily="34" charset="0"/>
                <a:ea typeface="Allerta"/>
                <a:cs typeface="Allerta"/>
              </a:rPr>
              <a:t> son </a:t>
            </a:r>
            <a:r>
              <a:rPr lang="en-US" sz="3200" dirty="0" err="1">
                <a:solidFill>
                  <a:srgbClr val="2C204D"/>
                </a:solidFill>
                <a:latin typeface="Aller" panose="020B0503030302020204" pitchFamily="34" charset="0"/>
                <a:ea typeface="Allerta"/>
                <a:cs typeface="Allerta"/>
              </a:rPr>
              <a:t>los</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ingredientes</a:t>
            </a:r>
            <a:r>
              <a:rPr lang="en-US" sz="3200" dirty="0">
                <a:solidFill>
                  <a:srgbClr val="2C204D"/>
                </a:solidFill>
                <a:latin typeface="Aller" panose="020B0503030302020204" pitchFamily="34" charset="0"/>
                <a:ea typeface="Allerta"/>
                <a:cs typeface="Allerta"/>
              </a:rPr>
              <a:t> de </a:t>
            </a:r>
            <a:r>
              <a:rPr lang="en-US" sz="3200" dirty="0" err="1">
                <a:solidFill>
                  <a:srgbClr val="2C204D"/>
                </a:solidFill>
                <a:latin typeface="Aller" panose="020B0503030302020204" pitchFamily="34" charset="0"/>
                <a:ea typeface="Allerta"/>
                <a:cs typeface="Allerta"/>
              </a:rPr>
              <a:t>una</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visualización</a:t>
            </a:r>
            <a:r>
              <a:rPr lang="en-US" sz="3200" dirty="0">
                <a:solidFill>
                  <a:srgbClr val="2C204D"/>
                </a:solidFill>
                <a:latin typeface="Aller" panose="020B0503030302020204" pitchFamily="34" charset="0"/>
                <a:ea typeface="Allerta"/>
                <a:cs typeface="Allerta"/>
              </a:rPr>
              <a:t>?</a:t>
            </a:r>
            <a:endParaRPr lang="es-MX" sz="3200" dirty="0">
              <a:solidFill>
                <a:srgbClr val="2C204D"/>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367210706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C204D"/>
        </a:solidFill>
        <a:effectLst/>
      </p:bgPr>
    </p:bg>
    <p:spTree>
      <p:nvGrpSpPr>
        <p:cNvPr id="1" name=""/>
        <p:cNvGrpSpPr/>
        <p:nvPr/>
      </p:nvGrpSpPr>
      <p:grpSpPr>
        <a:xfrm>
          <a:off x="0" y="0"/>
          <a:ext cx="0" cy="0"/>
          <a:chOff x="0" y="0"/>
          <a:chExt cx="0" cy="0"/>
        </a:xfrm>
      </p:grpSpPr>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32" y="1149582"/>
            <a:ext cx="6870023" cy="3864387"/>
          </a:xfrm>
          <a:prstGeom prst="rect">
            <a:avLst/>
          </a:prstGeom>
        </p:spPr>
      </p:pic>
      <p:pic>
        <p:nvPicPr>
          <p:cNvPr id="4"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5" name="Google Shape;69;p16"/>
          <p:cNvSpPr txBox="1">
            <a:spLocks/>
          </p:cNvSpPr>
          <p:nvPr/>
        </p:nvSpPr>
        <p:spPr>
          <a:xfrm>
            <a:off x="356699" y="206099"/>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dirty="0">
                <a:solidFill>
                  <a:schemeClr val="bg1"/>
                </a:solidFill>
                <a:latin typeface="Aller Light" panose="020B0503040302020204" pitchFamily="34" charset="0"/>
                <a:ea typeface="Allerta"/>
                <a:cs typeface="Allerta"/>
              </a:rPr>
              <a:t>¿</a:t>
            </a:r>
            <a:r>
              <a:rPr lang="en-US" dirty="0" err="1">
                <a:solidFill>
                  <a:schemeClr val="bg1"/>
                </a:solidFill>
                <a:latin typeface="Aller Light" panose="020B0503040302020204" pitchFamily="34" charset="0"/>
                <a:ea typeface="Allerta"/>
                <a:cs typeface="Allerta"/>
              </a:rPr>
              <a:t>Qué</a:t>
            </a:r>
            <a:r>
              <a:rPr lang="en-US" dirty="0">
                <a:solidFill>
                  <a:schemeClr val="bg1"/>
                </a:solidFill>
                <a:latin typeface="Aller Light" panose="020B0503040302020204" pitchFamily="34" charset="0"/>
                <a:ea typeface="Allerta"/>
                <a:cs typeface="Allerta"/>
              </a:rPr>
              <a:t> </a:t>
            </a:r>
            <a:r>
              <a:rPr lang="en-US" dirty="0" err="1">
                <a:solidFill>
                  <a:schemeClr val="bg1"/>
                </a:solidFill>
                <a:latin typeface="Aller Light" panose="020B0503040302020204" pitchFamily="34" charset="0"/>
                <a:ea typeface="Allerta"/>
                <a:cs typeface="Allerta"/>
              </a:rPr>
              <a:t>sucede</a:t>
            </a:r>
            <a:r>
              <a:rPr lang="en-US" dirty="0">
                <a:solidFill>
                  <a:schemeClr val="bg1"/>
                </a:solidFill>
                <a:latin typeface="Aller Light" panose="020B0503040302020204" pitchFamily="34" charset="0"/>
                <a:ea typeface="Allerta"/>
                <a:cs typeface="Allerta"/>
              </a:rPr>
              <a:t> </a:t>
            </a:r>
            <a:r>
              <a:rPr lang="en-US" dirty="0" err="1">
                <a:solidFill>
                  <a:schemeClr val="bg1"/>
                </a:solidFill>
                <a:latin typeface="Aller Light" panose="020B0503040302020204" pitchFamily="34" charset="0"/>
                <a:ea typeface="Allerta"/>
                <a:cs typeface="Allerta"/>
              </a:rPr>
              <a:t>si</a:t>
            </a:r>
            <a:r>
              <a:rPr lang="en-US" dirty="0">
                <a:solidFill>
                  <a:schemeClr val="bg1"/>
                </a:solidFill>
                <a:latin typeface="Aller Light" panose="020B0503040302020204" pitchFamily="34" charset="0"/>
                <a:ea typeface="Allerta"/>
                <a:cs typeface="Allerta"/>
              </a:rPr>
              <a:t> </a:t>
            </a:r>
            <a:r>
              <a:rPr lang="en-US" dirty="0" err="1">
                <a:solidFill>
                  <a:schemeClr val="bg1"/>
                </a:solidFill>
                <a:latin typeface="Aller Light" panose="020B0503040302020204" pitchFamily="34" charset="0"/>
                <a:ea typeface="Allerta"/>
                <a:cs typeface="Allerta"/>
              </a:rPr>
              <a:t>unimos</a:t>
            </a:r>
            <a:r>
              <a:rPr lang="en-US" dirty="0">
                <a:solidFill>
                  <a:schemeClr val="bg1"/>
                </a:solidFill>
                <a:latin typeface="Aller Light" panose="020B0503040302020204" pitchFamily="34" charset="0"/>
                <a:ea typeface="Allerta"/>
                <a:cs typeface="Allerta"/>
              </a:rPr>
              <a:t> </a:t>
            </a:r>
            <a:r>
              <a:rPr lang="en-US" dirty="0" err="1">
                <a:solidFill>
                  <a:schemeClr val="bg1"/>
                </a:solidFill>
                <a:latin typeface="Aller Light" panose="020B0503040302020204" pitchFamily="34" charset="0"/>
                <a:ea typeface="Allerta"/>
                <a:cs typeface="Allerta"/>
              </a:rPr>
              <a:t>todos</a:t>
            </a:r>
            <a:r>
              <a:rPr lang="en-US" dirty="0">
                <a:solidFill>
                  <a:schemeClr val="bg1"/>
                </a:solidFill>
                <a:latin typeface="Aller Light" panose="020B0503040302020204" pitchFamily="34" charset="0"/>
                <a:ea typeface="Allerta"/>
                <a:cs typeface="Allerta"/>
              </a:rPr>
              <a:t> </a:t>
            </a:r>
            <a:r>
              <a:rPr lang="en-US" dirty="0" err="1">
                <a:solidFill>
                  <a:schemeClr val="bg1"/>
                </a:solidFill>
                <a:latin typeface="Aller Light" panose="020B0503040302020204" pitchFamily="34" charset="0"/>
                <a:ea typeface="Allerta"/>
                <a:cs typeface="Allerta"/>
              </a:rPr>
              <a:t>los</a:t>
            </a:r>
            <a:r>
              <a:rPr lang="en-US" dirty="0">
                <a:solidFill>
                  <a:schemeClr val="bg1"/>
                </a:solidFill>
                <a:latin typeface="Aller Light" panose="020B0503040302020204" pitchFamily="34" charset="0"/>
                <a:ea typeface="Allerta"/>
                <a:cs typeface="Allerta"/>
              </a:rPr>
              <a:t> </a:t>
            </a:r>
            <a:r>
              <a:rPr lang="en-US" dirty="0" err="1">
                <a:solidFill>
                  <a:schemeClr val="bg1"/>
                </a:solidFill>
                <a:latin typeface="Aller Light" panose="020B0503040302020204" pitchFamily="34" charset="0"/>
                <a:ea typeface="Allerta"/>
                <a:cs typeface="Allerta"/>
              </a:rPr>
              <a:t>ingredientes</a:t>
            </a:r>
            <a:r>
              <a:rPr lang="en-US" dirty="0">
                <a:solidFill>
                  <a:schemeClr val="bg1"/>
                </a:solidFill>
                <a:latin typeface="Aller Light" panose="020B0503040302020204" pitchFamily="34" charset="0"/>
                <a:ea typeface="Allerta"/>
                <a:cs typeface="Allerta"/>
              </a:rPr>
              <a:t>?</a:t>
            </a:r>
            <a:endParaRPr lang="es-MX" dirty="0">
              <a:solidFill>
                <a:schemeClr val="bg1"/>
              </a:solidFill>
              <a:latin typeface="Aller Light" pitchFamily="34" charset="0"/>
              <a:ea typeface="Allerta"/>
              <a:cs typeface="Allerta"/>
              <a:sym typeface="Allerta"/>
            </a:endParaRPr>
          </a:p>
        </p:txBody>
      </p:sp>
    </p:spTree>
    <p:extLst>
      <p:ext uri="{BB962C8B-B14F-4D97-AF65-F5344CB8AC3E}">
        <p14:creationId xmlns:p14="http://schemas.microsoft.com/office/powerpoint/2010/main" val="376234236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3" name="CuadroTexto 2"/>
          <p:cNvSpPr txBox="1"/>
          <p:nvPr/>
        </p:nvSpPr>
        <p:spPr>
          <a:xfrm>
            <a:off x="834886" y="2129708"/>
            <a:ext cx="2692539" cy="369332"/>
          </a:xfrm>
          <a:prstGeom prst="rect">
            <a:avLst/>
          </a:prstGeom>
          <a:noFill/>
        </p:spPr>
        <p:txBody>
          <a:bodyPr wrap="square" rtlCol="0">
            <a:spAutoFit/>
          </a:bodyPr>
          <a:lstStyle/>
          <a:p>
            <a:r>
              <a:rPr lang="es-MX" sz="1800" dirty="0" smtClean="0">
                <a:latin typeface="Aller" panose="020B0503030302020204" pitchFamily="34" charset="0"/>
              </a:rPr>
              <a:t>1</a:t>
            </a:r>
            <a:r>
              <a:rPr lang="es-MX" sz="1800" dirty="0">
                <a:latin typeface="Aller" panose="020B0503030302020204" pitchFamily="34" charset="0"/>
              </a:rPr>
              <a:t>.</a:t>
            </a:r>
            <a:r>
              <a:rPr lang="es-MX" sz="1800" dirty="0" smtClean="0">
                <a:latin typeface="Aller" panose="020B0503030302020204" pitchFamily="34" charset="0"/>
              </a:rPr>
              <a:t> </a:t>
            </a:r>
            <a:r>
              <a:rPr lang="es-ES" sz="1800" dirty="0" smtClean="0">
                <a:solidFill>
                  <a:srgbClr val="41B6A6"/>
                </a:solidFill>
                <a:latin typeface="Aller" panose="020B0503030302020204" pitchFamily="34" charset="0"/>
                <a:ea typeface="Calibri" panose="020F0502020204030204" pitchFamily="34" charset="0"/>
              </a:rPr>
              <a:t>Señales </a:t>
            </a:r>
            <a:r>
              <a:rPr lang="es-ES" sz="1800" dirty="0">
                <a:solidFill>
                  <a:srgbClr val="41B6A6"/>
                </a:solidFill>
                <a:latin typeface="Aller" panose="020B0503030302020204" pitchFamily="34" charset="0"/>
                <a:ea typeface="Calibri" panose="020F0502020204030204" pitchFamily="34" charset="0"/>
              </a:rPr>
              <a:t>visuales </a:t>
            </a:r>
          </a:p>
        </p:txBody>
      </p:sp>
      <p:sp>
        <p:nvSpPr>
          <p:cNvPr id="12" name="Google Shape;69;p16"/>
          <p:cNvSpPr txBox="1">
            <a:spLocks/>
          </p:cNvSpPr>
          <p:nvPr/>
        </p:nvSpPr>
        <p:spPr>
          <a:xfrm>
            <a:off x="311700" y="445025"/>
            <a:ext cx="8520600" cy="74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smtClean="0">
                <a:solidFill>
                  <a:srgbClr val="2C204D"/>
                </a:solidFill>
                <a:latin typeface="Aller" panose="020B0503030302020204" pitchFamily="34" charset="0"/>
                <a:ea typeface="Allerta"/>
                <a:cs typeface="Allerta"/>
              </a:rPr>
              <a:t>Componentes</a:t>
            </a:r>
            <a:r>
              <a:rPr lang="es-ES" sz="3600" dirty="0" smtClean="0">
                <a:solidFill>
                  <a:srgbClr val="2C204D"/>
                </a:solidFill>
                <a:latin typeface="Aller Light" panose="020B0503040302020204" pitchFamily="34" charset="0"/>
                <a:ea typeface="Allerta"/>
                <a:cs typeface="Allerta"/>
              </a:rPr>
              <a:t> visuales</a:t>
            </a:r>
            <a:endParaRPr lang="es-MX" sz="3600" dirty="0">
              <a:solidFill>
                <a:srgbClr val="2C204D"/>
              </a:solidFill>
              <a:latin typeface="Aller Light" panose="020B0503040302020204" pitchFamily="34" charset="0"/>
              <a:ea typeface="Allerta"/>
              <a:cs typeface="Allerta"/>
              <a:sym typeface="Allerta"/>
            </a:endParaRPr>
          </a:p>
        </p:txBody>
      </p:sp>
      <p:pic>
        <p:nvPicPr>
          <p:cNvPr id="1026" name="Picture 2" descr="https://lh3.googleusercontent.com/hv0cF-hNrlaVA9oR0pbodzLT0HJfGEVJQJFIqO4cMP5UGRLairYsoxMH42O0sotrbArpEN8hvEZrTV6k5ovwxBmiQgOoUUpmQnP9i0Gt2s8fRGLN-uEafgettMIoxvv70XY4LTtt6X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7108" y="1612005"/>
            <a:ext cx="1691484" cy="22716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1cwxT4Hq1qK-THahpQRO3w8WoIDbLuYq8JoSojI6FVqrNNyin9n8fNetzvrLE-X594lYOXAzekXzoTk68oTuGkMBw5ACHNeGCTY-ncmRnTjILoOe1ZIRUC3FZx3O5q20GwtsokMckE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1750" y="1612005"/>
            <a:ext cx="1552596" cy="22419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4.googleusercontent.com/WYpqGN6tZXA-CNstPPMVUv8vUI8Ng55eT9RWPsPD0K3AdOFYG7osexBngwKwAROzDSQ_SQ0wHC8fjYCuixjz_HBj20yO4N8kPB4WpqsGUIvtHwciFC0Nr1zDoGxRfLvnvJTnNb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0400" y="1638303"/>
            <a:ext cx="1531797" cy="221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60297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3" name="CuadroTexto 2"/>
          <p:cNvSpPr txBox="1"/>
          <p:nvPr/>
        </p:nvSpPr>
        <p:spPr>
          <a:xfrm>
            <a:off x="834886" y="2129708"/>
            <a:ext cx="2692539" cy="369332"/>
          </a:xfrm>
          <a:prstGeom prst="rect">
            <a:avLst/>
          </a:prstGeom>
          <a:noFill/>
        </p:spPr>
        <p:txBody>
          <a:bodyPr wrap="square" rtlCol="0">
            <a:spAutoFit/>
          </a:bodyPr>
          <a:lstStyle/>
          <a:p>
            <a:r>
              <a:rPr lang="es-MX" sz="1800" dirty="0" smtClean="0">
                <a:latin typeface="Aller" panose="020B0503030302020204" pitchFamily="34" charset="0"/>
              </a:rPr>
              <a:t>1. </a:t>
            </a:r>
            <a:r>
              <a:rPr lang="es-ES" sz="1800" dirty="0" smtClean="0">
                <a:solidFill>
                  <a:srgbClr val="41B6A6"/>
                </a:solidFill>
                <a:latin typeface="Aller" panose="020B0503030302020204" pitchFamily="34" charset="0"/>
                <a:ea typeface="Calibri" panose="020F0502020204030204" pitchFamily="34" charset="0"/>
              </a:rPr>
              <a:t>Señales </a:t>
            </a:r>
            <a:r>
              <a:rPr lang="es-ES" sz="1800" dirty="0">
                <a:solidFill>
                  <a:srgbClr val="41B6A6"/>
                </a:solidFill>
                <a:latin typeface="Aller" panose="020B0503030302020204" pitchFamily="34" charset="0"/>
                <a:ea typeface="Calibri" panose="020F0502020204030204" pitchFamily="34" charset="0"/>
              </a:rPr>
              <a:t>visuales </a:t>
            </a:r>
          </a:p>
        </p:txBody>
      </p:sp>
      <p:sp>
        <p:nvSpPr>
          <p:cNvPr id="12" name="Google Shape;69;p16"/>
          <p:cNvSpPr txBox="1">
            <a:spLocks/>
          </p:cNvSpPr>
          <p:nvPr/>
        </p:nvSpPr>
        <p:spPr>
          <a:xfrm>
            <a:off x="311700" y="445025"/>
            <a:ext cx="8520600" cy="74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smtClean="0">
                <a:solidFill>
                  <a:srgbClr val="2C204D"/>
                </a:solidFill>
                <a:latin typeface="Aller" panose="020B0503030302020204" pitchFamily="34" charset="0"/>
                <a:ea typeface="Allerta"/>
                <a:cs typeface="Allerta"/>
              </a:rPr>
              <a:t>Componentes</a:t>
            </a:r>
            <a:r>
              <a:rPr lang="es-ES" sz="3600" dirty="0" smtClean="0">
                <a:solidFill>
                  <a:srgbClr val="2C204D"/>
                </a:solidFill>
                <a:latin typeface="Aller Light" panose="020B0503040302020204" pitchFamily="34" charset="0"/>
                <a:ea typeface="Allerta"/>
                <a:cs typeface="Allerta"/>
              </a:rPr>
              <a:t> visuales</a:t>
            </a:r>
            <a:endParaRPr lang="es-MX" sz="3600" dirty="0">
              <a:solidFill>
                <a:srgbClr val="2C204D"/>
              </a:solidFill>
              <a:latin typeface="Aller Light" panose="020B0503040302020204" pitchFamily="34" charset="0"/>
              <a:ea typeface="Allerta"/>
              <a:cs typeface="Allerta"/>
              <a:sym typeface="Allerta"/>
            </a:endParaRPr>
          </a:p>
        </p:txBody>
      </p:sp>
      <p:pic>
        <p:nvPicPr>
          <p:cNvPr id="1032" name="Picture 8" descr="https://lh3.googleusercontent.com/eqsjmPaBt9qN5WCdgFzXXfbkDNeKEx4UeGop7lrwXtI74hyK77m0zzcO3stkByoU9txc-dCoIAvs1DTtD5GoNDntt0TCvt6_PN_Rl8ZUaD81XAWXiRjDihmfrtOzLrtz8VEcemV1f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9434" y="1933549"/>
            <a:ext cx="1684977" cy="168497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17baWTVh5mxf-zzBI1AAs3jIBwfnpJWl4lsmgKTVB8gM94l7fzrt8ag_7l2W-FBU-BZBOCPb1iV2wRBCYnVZ2Vqb-fVXh_tZE3EUrNbZKQ5Ys410F5XmBL8pugrsJeIT81zdXAPeDa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4924" y="1933549"/>
            <a:ext cx="1691484" cy="16849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4Nhcl_IANQnzTQyA7A096HOiSX7gVRIOP1DdhbmP4r2cPPZ9BmSnEULnW4cUvat8U_T7TLCuOPaJlR7AW-msVFoeXqTUWEswkUx0Jf5rd0s824nIBnerh-H27bcIMZ0oH1ubHSAXEd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6921" y="1933549"/>
            <a:ext cx="1684977" cy="168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11952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7" name="Google Shape;69;p16"/>
          <p:cNvSpPr txBox="1">
            <a:spLocks/>
          </p:cNvSpPr>
          <p:nvPr/>
        </p:nvSpPr>
        <p:spPr>
          <a:xfrm>
            <a:off x="311700" y="445025"/>
            <a:ext cx="8520600"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a:solidFill>
                  <a:srgbClr val="2C204D"/>
                </a:solidFill>
                <a:latin typeface="Aller" panose="020B0503030302020204" pitchFamily="34" charset="0"/>
                <a:ea typeface="Allerta"/>
                <a:cs typeface="Allerta"/>
              </a:rPr>
              <a:t>Componentes </a:t>
            </a:r>
            <a:r>
              <a:rPr lang="es-ES" sz="3600" dirty="0">
                <a:solidFill>
                  <a:srgbClr val="2C204D"/>
                </a:solidFill>
                <a:latin typeface="Aller Light" panose="020B0503040302020204" pitchFamily="34" charset="0"/>
                <a:ea typeface="Allerta"/>
                <a:cs typeface="Allerta"/>
              </a:rPr>
              <a:t>visuales</a:t>
            </a:r>
            <a:endParaRPr lang="es-MX" sz="3600" dirty="0">
              <a:solidFill>
                <a:srgbClr val="2C204D"/>
              </a:solidFill>
              <a:latin typeface="Aller Light" panose="020B0503040302020204" pitchFamily="34" charset="0"/>
              <a:ea typeface="Allerta"/>
              <a:cs typeface="Allerta"/>
              <a:sym typeface="Allerta"/>
            </a:endParaRPr>
          </a:p>
        </p:txBody>
      </p:sp>
      <p:sp>
        <p:nvSpPr>
          <p:cNvPr id="10" name="CuadroTexto 9"/>
          <p:cNvSpPr txBox="1"/>
          <p:nvPr/>
        </p:nvSpPr>
        <p:spPr>
          <a:xfrm>
            <a:off x="844557" y="2129708"/>
            <a:ext cx="3165171" cy="369332"/>
          </a:xfrm>
          <a:prstGeom prst="rect">
            <a:avLst/>
          </a:prstGeom>
          <a:noFill/>
        </p:spPr>
        <p:txBody>
          <a:bodyPr wrap="square" rtlCol="0">
            <a:spAutoFit/>
          </a:bodyPr>
          <a:lstStyle/>
          <a:p>
            <a:pPr lvl="0"/>
            <a:r>
              <a:rPr lang="es-MX" sz="1800" dirty="0" smtClean="0">
                <a:latin typeface="Aller" panose="020B0503030302020204" pitchFamily="34" charset="0"/>
              </a:rPr>
              <a:t>2. </a:t>
            </a:r>
            <a:r>
              <a:rPr lang="es-MX" sz="1800" dirty="0" smtClean="0">
                <a:solidFill>
                  <a:srgbClr val="41B6A6"/>
                </a:solidFill>
                <a:latin typeface="Aller" panose="020B0503030302020204" pitchFamily="34" charset="0"/>
              </a:rPr>
              <a:t>Sistemas de coordenadas</a:t>
            </a:r>
            <a:endParaRPr lang="es-AR" sz="1800" dirty="0">
              <a:solidFill>
                <a:srgbClr val="41B6A6"/>
              </a:solidFill>
              <a:latin typeface="Aller" panose="020B0503030302020204" pitchFamily="34"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5873" y="1299584"/>
            <a:ext cx="3132333" cy="3513079"/>
          </a:xfrm>
          <a:prstGeom prst="rect">
            <a:avLst/>
          </a:prstGeom>
        </p:spPr>
      </p:pic>
    </p:spTree>
    <p:extLst>
      <p:ext uri="{BB962C8B-B14F-4D97-AF65-F5344CB8AC3E}">
        <p14:creationId xmlns:p14="http://schemas.microsoft.com/office/powerpoint/2010/main" val="2718453061"/>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3" name="CuadroTexto 2"/>
          <p:cNvSpPr txBox="1"/>
          <p:nvPr/>
        </p:nvSpPr>
        <p:spPr>
          <a:xfrm>
            <a:off x="1048870" y="2301984"/>
            <a:ext cx="2326341" cy="369332"/>
          </a:xfrm>
          <a:prstGeom prst="rect">
            <a:avLst/>
          </a:prstGeom>
          <a:noFill/>
        </p:spPr>
        <p:txBody>
          <a:bodyPr wrap="square" rtlCol="0">
            <a:spAutoFit/>
          </a:bodyPr>
          <a:lstStyle/>
          <a:p>
            <a:r>
              <a:rPr lang="es-MX" sz="1600" dirty="0" smtClean="0">
                <a:latin typeface="Aller" panose="020B0503030302020204" pitchFamily="34" charset="0"/>
              </a:rPr>
              <a:t>3. </a:t>
            </a:r>
            <a:r>
              <a:rPr lang="es-MX" sz="1800" dirty="0" smtClean="0">
                <a:solidFill>
                  <a:srgbClr val="41B6A6"/>
                </a:solidFill>
                <a:latin typeface="Aller" panose="020B0503030302020204" pitchFamily="34" charset="0"/>
              </a:rPr>
              <a:t>Escalas</a:t>
            </a:r>
            <a:endParaRPr lang="es-AR" sz="1800" dirty="0">
              <a:solidFill>
                <a:srgbClr val="41B6A6"/>
              </a:solidFill>
              <a:latin typeface="Aller" panose="020B0503030302020204" pitchFamily="34" charset="0"/>
            </a:endParaRPr>
          </a:p>
        </p:txBody>
      </p:sp>
      <p:sp>
        <p:nvSpPr>
          <p:cNvPr id="6" name="Google Shape;69;p16"/>
          <p:cNvSpPr txBox="1">
            <a:spLocks/>
          </p:cNvSpPr>
          <p:nvPr/>
        </p:nvSpPr>
        <p:spPr>
          <a:xfrm>
            <a:off x="311700" y="445025"/>
            <a:ext cx="8520600" cy="74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smtClean="0">
                <a:solidFill>
                  <a:srgbClr val="2C204D"/>
                </a:solidFill>
                <a:latin typeface="Aller" panose="020B0503030302020204" pitchFamily="34" charset="0"/>
                <a:ea typeface="Allerta"/>
                <a:cs typeface="Allerta"/>
              </a:rPr>
              <a:t>Componentes </a:t>
            </a:r>
            <a:r>
              <a:rPr lang="es-ES" sz="3600" dirty="0" smtClean="0">
                <a:solidFill>
                  <a:srgbClr val="2C204D"/>
                </a:solidFill>
                <a:latin typeface="Aller Light" panose="020B0503040302020204" pitchFamily="34" charset="0"/>
                <a:ea typeface="Allerta"/>
                <a:cs typeface="Allerta"/>
              </a:rPr>
              <a:t>visuales</a:t>
            </a:r>
            <a:endParaRPr lang="es-MX" sz="3600" dirty="0">
              <a:solidFill>
                <a:srgbClr val="2C204D"/>
              </a:solidFill>
              <a:latin typeface="Aller Light" panose="020B0503040302020204" pitchFamily="34" charset="0"/>
              <a:ea typeface="Allerta"/>
              <a:cs typeface="Allerta"/>
              <a:sym typeface="Allerta"/>
            </a:endParaRPr>
          </a:p>
        </p:txBody>
      </p:sp>
      <p:sp>
        <p:nvSpPr>
          <p:cNvPr id="13" name="CuadroTexto 2"/>
          <p:cNvSpPr txBox="1"/>
          <p:nvPr/>
        </p:nvSpPr>
        <p:spPr>
          <a:xfrm>
            <a:off x="1048870" y="3268575"/>
            <a:ext cx="2326341" cy="369332"/>
          </a:xfrm>
          <a:prstGeom prst="rect">
            <a:avLst/>
          </a:prstGeom>
          <a:noFill/>
        </p:spPr>
        <p:txBody>
          <a:bodyPr wrap="square" rtlCol="0">
            <a:spAutoFit/>
          </a:bodyPr>
          <a:lstStyle/>
          <a:p>
            <a:r>
              <a:rPr lang="es-MX" sz="1600" dirty="0" smtClean="0">
                <a:latin typeface="Aller" panose="020B0503030302020204" pitchFamily="34" charset="0"/>
              </a:rPr>
              <a:t>4. </a:t>
            </a:r>
            <a:r>
              <a:rPr lang="es-MX" sz="1800" dirty="0" smtClean="0">
                <a:solidFill>
                  <a:srgbClr val="41B6A6"/>
                </a:solidFill>
                <a:latin typeface="Aller" panose="020B0503030302020204" pitchFamily="34" charset="0"/>
              </a:rPr>
              <a:t>Contexto</a:t>
            </a:r>
            <a:endParaRPr lang="es-AR" sz="1800" dirty="0">
              <a:solidFill>
                <a:srgbClr val="41B6A6"/>
              </a:solidFill>
              <a:latin typeface="Aller" panose="020B0503030302020204" pitchFamily="34" charset="0"/>
            </a:endParaRPr>
          </a:p>
        </p:txBody>
      </p:sp>
      <p:sp>
        <p:nvSpPr>
          <p:cNvPr id="14" name="Google Shape;69;p16"/>
          <p:cNvSpPr txBox="1">
            <a:spLocks/>
          </p:cNvSpPr>
          <p:nvPr/>
        </p:nvSpPr>
        <p:spPr>
          <a:xfrm>
            <a:off x="4572000" y="4287500"/>
            <a:ext cx="31294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spcBef>
                <a:spcPts val="1000"/>
              </a:spcBef>
              <a:buSzPts val="1100"/>
            </a:pPr>
            <a:r>
              <a:rPr lang="es-419" sz="900" i="1" dirty="0" err="1" smtClean="0">
                <a:solidFill>
                  <a:srgbClr val="2C204D"/>
                </a:solidFill>
                <a:latin typeface="Aller" panose="020B0503030302020204" pitchFamily="34" charset="0"/>
                <a:ea typeface="Allerta"/>
                <a:cs typeface="Allerta"/>
                <a:sym typeface="Allerta"/>
              </a:rPr>
              <a:t>Source</a:t>
            </a:r>
            <a:r>
              <a:rPr lang="es-419" sz="900" i="1" dirty="0" smtClean="0">
                <a:solidFill>
                  <a:srgbClr val="2C204D"/>
                </a:solidFill>
                <a:latin typeface="Aller" panose="020B0503030302020204" pitchFamily="34" charset="0"/>
                <a:ea typeface="Allerta"/>
                <a:cs typeface="Allerta"/>
                <a:sym typeface="Allerta"/>
              </a:rPr>
              <a:t>: </a:t>
            </a:r>
            <a:r>
              <a:rPr lang="es-419" sz="900" i="1" dirty="0" err="1" smtClean="0">
                <a:solidFill>
                  <a:srgbClr val="2C204D"/>
                </a:solidFill>
                <a:latin typeface="Aller" panose="020B0503030302020204" pitchFamily="34" charset="0"/>
                <a:ea typeface="Allerta"/>
                <a:cs typeface="Allerta"/>
                <a:sym typeface="Allerta"/>
              </a:rPr>
              <a:t>Nathan</a:t>
            </a:r>
            <a:r>
              <a:rPr lang="es-419" sz="900" i="1" dirty="0" smtClean="0">
                <a:solidFill>
                  <a:srgbClr val="2C204D"/>
                </a:solidFill>
                <a:latin typeface="Aller" panose="020B0503030302020204" pitchFamily="34" charset="0"/>
                <a:ea typeface="Allerta"/>
                <a:cs typeface="Allerta"/>
                <a:sym typeface="Allerta"/>
              </a:rPr>
              <a:t> </a:t>
            </a:r>
            <a:r>
              <a:rPr lang="es-419" sz="900" i="1" dirty="0" err="1">
                <a:solidFill>
                  <a:srgbClr val="2C204D"/>
                </a:solidFill>
                <a:latin typeface="Aller" panose="020B0503030302020204" pitchFamily="34" charset="0"/>
                <a:ea typeface="Allerta"/>
                <a:cs typeface="Allerta"/>
                <a:sym typeface="Allerta"/>
              </a:rPr>
              <a:t>Yau</a:t>
            </a:r>
            <a:r>
              <a:rPr lang="es-419" sz="900" i="1" dirty="0">
                <a:solidFill>
                  <a:srgbClr val="2C204D"/>
                </a:solidFill>
                <a:latin typeface="Aller" panose="020B0503030302020204" pitchFamily="34" charset="0"/>
                <a:ea typeface="Allerta"/>
                <a:cs typeface="Allerta"/>
                <a:sym typeface="Allerta"/>
              </a:rPr>
              <a:t>, escritor del libro </a:t>
            </a:r>
            <a:r>
              <a:rPr lang="es-419" sz="900" b="1" i="1" dirty="0" smtClean="0">
                <a:solidFill>
                  <a:srgbClr val="2C204D"/>
                </a:solidFill>
                <a:latin typeface="Aller" panose="020B0503030302020204" pitchFamily="34" charset="0"/>
                <a:ea typeface="Allerta"/>
                <a:cs typeface="Allerta"/>
                <a:sym typeface="Allerta"/>
              </a:rPr>
              <a:t>Data </a:t>
            </a:r>
            <a:r>
              <a:rPr lang="es-419" sz="900" b="1" i="1" dirty="0" err="1" smtClean="0">
                <a:solidFill>
                  <a:srgbClr val="2C204D"/>
                </a:solidFill>
                <a:latin typeface="Aller" panose="020B0503030302020204" pitchFamily="34" charset="0"/>
                <a:ea typeface="Allerta"/>
                <a:cs typeface="Allerta"/>
                <a:sym typeface="Allerta"/>
              </a:rPr>
              <a:t>Points</a:t>
            </a:r>
            <a:r>
              <a:rPr lang="es-419" sz="900" b="1" i="1" dirty="0" smtClean="0">
                <a:solidFill>
                  <a:srgbClr val="2C204D"/>
                </a:solidFill>
                <a:latin typeface="Aller" panose="020B0503030302020204" pitchFamily="34" charset="0"/>
                <a:ea typeface="Allerta"/>
                <a:cs typeface="Allerta"/>
                <a:sym typeface="Allerta"/>
              </a:rPr>
              <a:t>.</a:t>
            </a:r>
            <a:endParaRPr lang="es-419" sz="900" b="1" i="1" dirty="0">
              <a:solidFill>
                <a:srgbClr val="2C204D"/>
              </a:solidFill>
              <a:latin typeface="Aller" panose="020B0503030302020204" pitchFamily="34" charset="0"/>
              <a:ea typeface="Calibri"/>
              <a:cs typeface="Calibri"/>
              <a:sym typeface="Calibri"/>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853" y="1214780"/>
            <a:ext cx="3457460" cy="3193708"/>
          </a:xfrm>
          <a:prstGeom prst="rect">
            <a:avLst/>
          </a:prstGeom>
        </p:spPr>
      </p:pic>
    </p:spTree>
    <p:extLst>
      <p:ext uri="{BB962C8B-B14F-4D97-AF65-F5344CB8AC3E}">
        <p14:creationId xmlns:p14="http://schemas.microsoft.com/office/powerpoint/2010/main" val="1804811131"/>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pic>
        <p:nvPicPr>
          <p:cNvPr id="5"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7" name="Google Shape;69;p16"/>
          <p:cNvSpPr txBox="1">
            <a:spLocks noGrp="1"/>
          </p:cNvSpPr>
          <p:nvPr>
            <p:ph type="title"/>
          </p:nvPr>
        </p:nvSpPr>
        <p:spPr>
          <a:xfrm>
            <a:off x="3668206" y="1459679"/>
            <a:ext cx="5151551" cy="1860296"/>
          </a:xfrm>
          <a:prstGeom prst="rect">
            <a:avLst/>
          </a:prstGeom>
        </p:spPr>
        <p:txBody>
          <a:bodyPr spcFirstLastPara="1" wrap="square" lIns="91425" tIns="91425" rIns="91425" bIns="91425" anchor="t" anchorCtr="0">
            <a:noAutofit/>
          </a:bodyPr>
          <a:lstStyle/>
          <a:p>
            <a:pPr lvl="0">
              <a:lnSpc>
                <a:spcPct val="115000"/>
              </a:lnSpc>
              <a:buClr>
                <a:srgbClr val="000000"/>
              </a:buClr>
              <a:buSzTx/>
            </a:pPr>
            <a:r>
              <a:rPr lang="es-AR" sz="3600" dirty="0">
                <a:solidFill>
                  <a:srgbClr val="2C204D"/>
                </a:solidFill>
                <a:latin typeface="Aller Light" panose="020B0503040302020204" pitchFamily="34" charset="0"/>
                <a:ea typeface="Allerta"/>
                <a:cs typeface="Allerta"/>
              </a:rPr>
              <a:t>Visualizando con </a:t>
            </a:r>
            <a:r>
              <a:rPr lang="es-AR" sz="3600" dirty="0">
                <a:solidFill>
                  <a:srgbClr val="2C204D"/>
                </a:solidFill>
                <a:latin typeface="Aller" panose="020B0503030302020204" pitchFamily="34" charset="0"/>
                <a:ea typeface="Allerta"/>
                <a:cs typeface="Allerta"/>
              </a:rPr>
              <a:t>claridad</a:t>
            </a:r>
            <a:endParaRPr lang="es-MX" sz="3600" dirty="0">
              <a:solidFill>
                <a:srgbClr val="41B6A6"/>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21234571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C204D"/>
        </a:solidFill>
        <a:effectLst/>
      </p:bgPr>
    </p:bg>
    <p:spTree>
      <p:nvGrpSpPr>
        <p:cNvPr id="1" name="Shape 68"/>
        <p:cNvGrpSpPr/>
        <p:nvPr/>
      </p:nvGrpSpPr>
      <p:grpSpPr>
        <a:xfrm>
          <a:off x="0" y="0"/>
          <a:ext cx="0" cy="0"/>
          <a:chOff x="0" y="0"/>
          <a:chExt cx="0" cy="0"/>
        </a:xfrm>
      </p:grpSpPr>
      <p:pic>
        <p:nvPicPr>
          <p:cNvPr id="9"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sp>
        <p:nvSpPr>
          <p:cNvPr id="10" name="Google Shape;71;p16"/>
          <p:cNvSpPr txBox="1">
            <a:spLocks noGrp="1"/>
          </p:cNvSpPr>
          <p:nvPr>
            <p:ph type="title"/>
          </p:nvPr>
        </p:nvSpPr>
        <p:spPr>
          <a:xfrm>
            <a:off x="914424" y="1414176"/>
            <a:ext cx="7395883" cy="2682654"/>
          </a:xfrm>
          <a:prstGeom prst="rect">
            <a:avLst/>
          </a:prstGeom>
        </p:spPr>
        <p:txBody>
          <a:bodyPr spcFirstLastPara="1" wrap="square" lIns="91425" tIns="91425" rIns="91425" bIns="91425" anchor="t" anchorCtr="0">
            <a:noAutofit/>
          </a:bodyPr>
          <a:lstStyle/>
          <a:p>
            <a:r>
              <a:rPr lang="es-419" sz="3000" dirty="0" smtClean="0">
                <a:solidFill>
                  <a:schemeClr val="bg1">
                    <a:lumMod val="95000"/>
                  </a:schemeClr>
                </a:solidFill>
                <a:latin typeface="Aller Light" panose="020B0503040302020204" pitchFamily="34" charset="0"/>
                <a:ea typeface="Allerta"/>
                <a:cs typeface="Allerta"/>
                <a:sym typeface="Allerta"/>
              </a:rPr>
              <a:t>  “</a:t>
            </a:r>
            <a:r>
              <a:rPr lang="en-US" dirty="0" smtClean="0">
                <a:solidFill>
                  <a:schemeClr val="bg1">
                    <a:lumMod val="95000"/>
                  </a:schemeClr>
                </a:solidFill>
                <a:latin typeface="Aller Light" panose="020B0503040302020204" pitchFamily="34" charset="0"/>
                <a:ea typeface="Allerta"/>
              </a:rPr>
              <a:t>W</a:t>
            </a:r>
            <a:r>
              <a:rPr lang="en-US" dirty="0" smtClean="0">
                <a:solidFill>
                  <a:schemeClr val="bg1">
                    <a:lumMod val="95000"/>
                  </a:schemeClr>
                </a:solidFill>
                <a:latin typeface="Aller Light" panose="020B0503040302020204" pitchFamily="34" charset="0"/>
              </a:rPr>
              <a:t>hen </a:t>
            </a:r>
            <a:r>
              <a:rPr lang="en-US" dirty="0">
                <a:solidFill>
                  <a:schemeClr val="bg1">
                    <a:lumMod val="95000"/>
                  </a:schemeClr>
                </a:solidFill>
                <a:latin typeface="Aller Light" panose="020B0503040302020204" pitchFamily="34" charset="0"/>
              </a:rPr>
              <a:t>you use graphics to present results to other people, you must make</a:t>
            </a:r>
            <a:br>
              <a:rPr lang="en-US" dirty="0">
                <a:solidFill>
                  <a:schemeClr val="bg1">
                    <a:lumMod val="95000"/>
                  </a:schemeClr>
                </a:solidFill>
                <a:latin typeface="Aller Light" panose="020B0503040302020204" pitchFamily="34" charset="0"/>
              </a:rPr>
            </a:br>
            <a:r>
              <a:rPr lang="en-US" dirty="0">
                <a:solidFill>
                  <a:schemeClr val="bg1">
                    <a:lumMod val="95000"/>
                  </a:schemeClr>
                </a:solidFill>
                <a:latin typeface="Aller Light" panose="020B0503040302020204" pitchFamily="34" charset="0"/>
              </a:rPr>
              <a:t>your graphics readable to those who don’t know your data as well as you do</a:t>
            </a:r>
            <a:r>
              <a:rPr lang="en-US" dirty="0" smtClean="0">
                <a:solidFill>
                  <a:schemeClr val="bg1">
                    <a:lumMod val="95000"/>
                  </a:schemeClr>
                </a:solidFill>
                <a:latin typeface="Aller Light" panose="020B0503040302020204" pitchFamily="34" charset="0"/>
              </a:rPr>
              <a:t>.”</a:t>
            </a:r>
            <a:endParaRPr sz="3000" dirty="0">
              <a:solidFill>
                <a:schemeClr val="bg1">
                  <a:lumMod val="95000"/>
                </a:schemeClr>
              </a:solidFill>
              <a:latin typeface="Aller Light" panose="020B0503040302020204" pitchFamily="34" charset="0"/>
              <a:ea typeface="Allerta"/>
              <a:cs typeface="Allerta"/>
              <a:sym typeface="Allerta"/>
            </a:endParaRPr>
          </a:p>
        </p:txBody>
      </p:sp>
      <p:sp>
        <p:nvSpPr>
          <p:cNvPr id="11" name="Google Shape;69;p16"/>
          <p:cNvSpPr txBox="1">
            <a:spLocks/>
          </p:cNvSpPr>
          <p:nvPr/>
        </p:nvSpPr>
        <p:spPr>
          <a:xfrm>
            <a:off x="4572000" y="4287500"/>
            <a:ext cx="31294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spcBef>
                <a:spcPts val="1000"/>
              </a:spcBef>
              <a:buSzPts val="1100"/>
            </a:pPr>
            <a:r>
              <a:rPr lang="es-419" sz="1000" i="1" dirty="0" err="1" smtClean="0">
                <a:solidFill>
                  <a:schemeClr val="bg1">
                    <a:lumMod val="95000"/>
                  </a:schemeClr>
                </a:solidFill>
                <a:latin typeface="Aller" panose="020B0503030302020204" pitchFamily="34" charset="0"/>
                <a:ea typeface="Allerta"/>
                <a:cs typeface="Allerta"/>
                <a:sym typeface="Allerta"/>
              </a:rPr>
              <a:t>Source</a:t>
            </a:r>
            <a:r>
              <a:rPr lang="es-419" sz="1000" i="1" dirty="0" smtClean="0">
                <a:solidFill>
                  <a:schemeClr val="bg1">
                    <a:lumMod val="95000"/>
                  </a:schemeClr>
                </a:solidFill>
                <a:latin typeface="Aller" panose="020B0503030302020204" pitchFamily="34" charset="0"/>
                <a:ea typeface="Allerta"/>
                <a:cs typeface="Allerta"/>
                <a:sym typeface="Allerta"/>
              </a:rPr>
              <a:t>: </a:t>
            </a:r>
            <a:r>
              <a:rPr lang="es-419" sz="1000" i="1" dirty="0" err="1" smtClean="0">
                <a:solidFill>
                  <a:schemeClr val="bg1">
                    <a:lumMod val="95000"/>
                  </a:schemeClr>
                </a:solidFill>
                <a:latin typeface="Aller" panose="020B0503030302020204" pitchFamily="34" charset="0"/>
                <a:ea typeface="Allerta"/>
                <a:cs typeface="Allerta"/>
                <a:sym typeface="Allerta"/>
              </a:rPr>
              <a:t>Nathan</a:t>
            </a:r>
            <a:r>
              <a:rPr lang="es-419" sz="1000" i="1" dirty="0" smtClean="0">
                <a:solidFill>
                  <a:schemeClr val="bg1">
                    <a:lumMod val="95000"/>
                  </a:schemeClr>
                </a:solidFill>
                <a:latin typeface="Aller" panose="020B0503030302020204" pitchFamily="34" charset="0"/>
                <a:ea typeface="Allerta"/>
                <a:cs typeface="Allerta"/>
                <a:sym typeface="Allerta"/>
              </a:rPr>
              <a:t> </a:t>
            </a:r>
            <a:r>
              <a:rPr lang="es-419" sz="1000" i="1" dirty="0" err="1">
                <a:solidFill>
                  <a:schemeClr val="bg1">
                    <a:lumMod val="95000"/>
                  </a:schemeClr>
                </a:solidFill>
                <a:latin typeface="Aller" panose="020B0503030302020204" pitchFamily="34" charset="0"/>
                <a:ea typeface="Allerta"/>
                <a:cs typeface="Allerta"/>
                <a:sym typeface="Allerta"/>
              </a:rPr>
              <a:t>Yau</a:t>
            </a:r>
            <a:r>
              <a:rPr lang="es-419" sz="1000" i="1" dirty="0">
                <a:solidFill>
                  <a:schemeClr val="bg1">
                    <a:lumMod val="95000"/>
                  </a:schemeClr>
                </a:solidFill>
                <a:latin typeface="Aller" panose="020B0503030302020204" pitchFamily="34" charset="0"/>
                <a:ea typeface="Allerta"/>
                <a:cs typeface="Allerta"/>
                <a:sym typeface="Allerta"/>
              </a:rPr>
              <a:t>, escritor del libro </a:t>
            </a:r>
            <a:r>
              <a:rPr lang="es-419" sz="1000" b="1" i="1" dirty="0" smtClean="0">
                <a:solidFill>
                  <a:schemeClr val="bg1">
                    <a:lumMod val="95000"/>
                  </a:schemeClr>
                </a:solidFill>
                <a:latin typeface="Aller" panose="020B0503030302020204" pitchFamily="34" charset="0"/>
                <a:ea typeface="Allerta"/>
                <a:cs typeface="Allerta"/>
                <a:sym typeface="Allerta"/>
              </a:rPr>
              <a:t>Data </a:t>
            </a:r>
            <a:r>
              <a:rPr lang="es-419" sz="1000" b="1" i="1" dirty="0" err="1" smtClean="0">
                <a:solidFill>
                  <a:schemeClr val="bg1">
                    <a:lumMod val="95000"/>
                  </a:schemeClr>
                </a:solidFill>
                <a:latin typeface="Aller" panose="020B0503030302020204" pitchFamily="34" charset="0"/>
                <a:ea typeface="Allerta"/>
                <a:cs typeface="Allerta"/>
                <a:sym typeface="Allerta"/>
              </a:rPr>
              <a:t>Points</a:t>
            </a:r>
            <a:r>
              <a:rPr lang="es-419" sz="1000" b="1" i="1" dirty="0" smtClean="0">
                <a:solidFill>
                  <a:schemeClr val="bg1">
                    <a:lumMod val="95000"/>
                  </a:schemeClr>
                </a:solidFill>
                <a:latin typeface="Aller" panose="020B0503030302020204" pitchFamily="34" charset="0"/>
                <a:ea typeface="Allerta"/>
                <a:cs typeface="Allerta"/>
                <a:sym typeface="Allerta"/>
              </a:rPr>
              <a:t>.</a:t>
            </a:r>
            <a:endParaRPr lang="es-419" sz="1000" b="1" i="1" dirty="0">
              <a:solidFill>
                <a:schemeClr val="bg1">
                  <a:lumMod val="95000"/>
                </a:schemeClr>
              </a:solidFill>
              <a:latin typeface="Aller" panose="020B0503030302020204" pitchFamily="34" charset="0"/>
              <a:ea typeface="Calibri"/>
              <a:cs typeface="Calibri"/>
              <a:sym typeface="Calibri"/>
            </a:endParaRPr>
          </a:p>
        </p:txBody>
      </p:sp>
    </p:spTree>
    <p:extLst>
      <p:ext uri="{BB962C8B-B14F-4D97-AF65-F5344CB8AC3E}">
        <p14:creationId xmlns:p14="http://schemas.microsoft.com/office/powerpoint/2010/main" val="6891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CCFB1"/>
        </a:solidFill>
        <a:effectLst/>
      </p:bgPr>
    </p:bg>
    <p:spTree>
      <p:nvGrpSpPr>
        <p:cNvPr id="1" name="Shape 68"/>
        <p:cNvGrpSpPr/>
        <p:nvPr/>
      </p:nvGrpSpPr>
      <p:grpSpPr>
        <a:xfrm>
          <a:off x="0" y="0"/>
          <a:ext cx="0" cy="0"/>
          <a:chOff x="0" y="0"/>
          <a:chExt cx="0" cy="0"/>
        </a:xfrm>
      </p:grpSpPr>
      <p:sp>
        <p:nvSpPr>
          <p:cNvPr id="70" name="Google Shape;70;p16"/>
          <p:cNvSpPr txBox="1">
            <a:spLocks noGrp="1"/>
          </p:cNvSpPr>
          <p:nvPr>
            <p:ph type="body" idx="1"/>
          </p:nvPr>
        </p:nvSpPr>
        <p:spPr>
          <a:xfrm>
            <a:off x="439124" y="1832675"/>
            <a:ext cx="8393175" cy="1376439"/>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lang="es-MX" sz="2000" dirty="0" smtClean="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pic>
        <p:nvPicPr>
          <p:cNvPr id="9"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sp>
        <p:nvSpPr>
          <p:cNvPr id="2" name="Rectángulo 1"/>
          <p:cNvSpPr/>
          <p:nvPr/>
        </p:nvSpPr>
        <p:spPr>
          <a:xfrm>
            <a:off x="958924" y="2126470"/>
            <a:ext cx="1338470" cy="1258957"/>
          </a:xfrm>
          <a:prstGeom prst="rect">
            <a:avLst/>
          </a:prstGeom>
          <a:solidFill>
            <a:srgbClr val="2C20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1600" dirty="0" smtClean="0">
                <a:latin typeface="Aller" panose="020B0503030302020204" pitchFamily="34" charset="0"/>
              </a:rPr>
              <a:t>El </a:t>
            </a:r>
            <a:r>
              <a:rPr lang="es-MX" sz="1600" dirty="0">
                <a:latin typeface="Aller" panose="020B0503030302020204" pitchFamily="34" charset="0"/>
              </a:rPr>
              <a:t>mundo real</a:t>
            </a:r>
            <a:endParaRPr lang="es-AR" sz="1600" dirty="0">
              <a:latin typeface="Aller" panose="020B0503030302020204" pitchFamily="34" charset="0"/>
            </a:endParaRPr>
          </a:p>
        </p:txBody>
      </p:sp>
      <p:sp>
        <p:nvSpPr>
          <p:cNvPr id="8" name="Rectángulo 7"/>
          <p:cNvSpPr/>
          <p:nvPr/>
        </p:nvSpPr>
        <p:spPr>
          <a:xfrm>
            <a:off x="3768381" y="2099967"/>
            <a:ext cx="1338470" cy="1258957"/>
          </a:xfrm>
          <a:prstGeom prst="rect">
            <a:avLst/>
          </a:prstGeom>
          <a:solidFill>
            <a:srgbClr val="2C204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1600" dirty="0" smtClean="0">
                <a:latin typeface="Aller" panose="020B0503030302020204" pitchFamily="34" charset="0"/>
              </a:rPr>
              <a:t>Datos</a:t>
            </a:r>
            <a:endParaRPr lang="es-AR" sz="1600" dirty="0">
              <a:latin typeface="Aller" panose="020B0503030302020204" pitchFamily="34" charset="0"/>
            </a:endParaRPr>
          </a:p>
        </p:txBody>
      </p:sp>
      <p:sp>
        <p:nvSpPr>
          <p:cNvPr id="10" name="Rectángulo 9"/>
          <p:cNvSpPr/>
          <p:nvPr/>
        </p:nvSpPr>
        <p:spPr>
          <a:xfrm>
            <a:off x="6887403" y="2128854"/>
            <a:ext cx="1338470" cy="1258957"/>
          </a:xfrm>
          <a:prstGeom prst="rect">
            <a:avLst/>
          </a:prstGeom>
          <a:solidFill>
            <a:srgbClr val="2C204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1600" dirty="0" smtClean="0">
                <a:latin typeface="Aller" panose="020B0503030302020204" pitchFamily="34" charset="0"/>
              </a:rPr>
              <a:t>Formas y colores</a:t>
            </a:r>
            <a:endParaRPr lang="es-AR" sz="1600" dirty="0">
              <a:latin typeface="Aller" panose="020B0503030302020204" pitchFamily="34" charset="0"/>
            </a:endParaRPr>
          </a:p>
        </p:txBody>
      </p:sp>
      <p:cxnSp>
        <p:nvCxnSpPr>
          <p:cNvPr id="12" name="Conector recto 11"/>
          <p:cNvCxnSpPr>
            <a:stCxn id="2" idx="3"/>
            <a:endCxn id="8" idx="1"/>
          </p:cNvCxnSpPr>
          <p:nvPr/>
        </p:nvCxnSpPr>
        <p:spPr>
          <a:xfrm flipV="1">
            <a:off x="2297394" y="2729446"/>
            <a:ext cx="1470987" cy="26503"/>
          </a:xfrm>
          <a:prstGeom prst="line">
            <a:avLst/>
          </a:prstGeom>
          <a:ln w="222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Conector recto 14"/>
          <p:cNvCxnSpPr/>
          <p:nvPr/>
        </p:nvCxnSpPr>
        <p:spPr>
          <a:xfrm>
            <a:off x="5093927" y="2729443"/>
            <a:ext cx="1779895" cy="1"/>
          </a:xfrm>
          <a:prstGeom prst="line">
            <a:avLst/>
          </a:prstGeom>
          <a:ln w="222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Conector recto de flecha 13"/>
          <p:cNvCxnSpPr/>
          <p:nvPr/>
        </p:nvCxnSpPr>
        <p:spPr>
          <a:xfrm flipV="1">
            <a:off x="2429912" y="1672022"/>
            <a:ext cx="5309357" cy="13253"/>
          </a:xfrm>
          <a:prstGeom prst="straightConnector1">
            <a:avLst/>
          </a:prstGeom>
          <a:ln>
            <a:solidFill>
              <a:srgbClr val="2C204D"/>
            </a:solidFill>
            <a:tailEnd type="triangle"/>
          </a:ln>
        </p:spPr>
        <p:style>
          <a:lnRef idx="2">
            <a:schemeClr val="accent2"/>
          </a:lnRef>
          <a:fillRef idx="0">
            <a:schemeClr val="accent2"/>
          </a:fillRef>
          <a:effectRef idx="1">
            <a:schemeClr val="accent2"/>
          </a:effectRef>
          <a:fontRef idx="minor">
            <a:schemeClr val="tx1"/>
          </a:fontRef>
        </p:style>
      </p:cxnSp>
      <p:cxnSp>
        <p:nvCxnSpPr>
          <p:cNvPr id="18" name="Conector recto de flecha 17"/>
          <p:cNvCxnSpPr/>
          <p:nvPr/>
        </p:nvCxnSpPr>
        <p:spPr>
          <a:xfrm flipV="1">
            <a:off x="1481316" y="3694358"/>
            <a:ext cx="5309357" cy="10953"/>
          </a:xfrm>
          <a:prstGeom prst="straightConnector1">
            <a:avLst/>
          </a:prstGeom>
          <a:ln>
            <a:solidFill>
              <a:srgbClr val="2C204D"/>
            </a:solidFill>
            <a:headEnd type="triangle"/>
            <a:tailEnd type="none"/>
          </a:ln>
        </p:spPr>
        <p:style>
          <a:lnRef idx="2">
            <a:schemeClr val="accent2"/>
          </a:lnRef>
          <a:fillRef idx="0">
            <a:schemeClr val="accent2"/>
          </a:fillRef>
          <a:effectRef idx="1">
            <a:schemeClr val="accent2"/>
          </a:effectRef>
          <a:fontRef idx="minor">
            <a:schemeClr val="tx1"/>
          </a:fontRef>
        </p:style>
      </p:cxnSp>
      <p:sp>
        <p:nvSpPr>
          <p:cNvPr id="16" name="CuadroTexto 15"/>
          <p:cNvSpPr txBox="1"/>
          <p:nvPr/>
        </p:nvSpPr>
        <p:spPr>
          <a:xfrm>
            <a:off x="771011" y="1513010"/>
            <a:ext cx="1714295" cy="369332"/>
          </a:xfrm>
          <a:prstGeom prst="rect">
            <a:avLst/>
          </a:prstGeom>
          <a:noFill/>
        </p:spPr>
        <p:txBody>
          <a:bodyPr wrap="square" rtlCol="0">
            <a:spAutoFit/>
          </a:bodyPr>
          <a:lstStyle/>
          <a:p>
            <a:pPr algn="ctr"/>
            <a:r>
              <a:rPr lang="es-MX" sz="1800" dirty="0" smtClean="0">
                <a:solidFill>
                  <a:srgbClr val="2C204D"/>
                </a:solidFill>
                <a:latin typeface="Aller" panose="020B0503030302020204" pitchFamily="34" charset="0"/>
              </a:rPr>
              <a:t>Visualización</a:t>
            </a:r>
            <a:endParaRPr lang="es-AR" sz="1800" dirty="0">
              <a:solidFill>
                <a:srgbClr val="2C204D"/>
              </a:solidFill>
              <a:latin typeface="Aller" panose="020B0503030302020204" pitchFamily="34" charset="0"/>
            </a:endParaRPr>
          </a:p>
        </p:txBody>
      </p:sp>
      <p:sp>
        <p:nvSpPr>
          <p:cNvPr id="20" name="CuadroTexto 19"/>
          <p:cNvSpPr txBox="1"/>
          <p:nvPr/>
        </p:nvSpPr>
        <p:spPr>
          <a:xfrm>
            <a:off x="6699490" y="3466926"/>
            <a:ext cx="1795153" cy="369332"/>
          </a:xfrm>
          <a:prstGeom prst="rect">
            <a:avLst/>
          </a:prstGeom>
          <a:noFill/>
        </p:spPr>
        <p:txBody>
          <a:bodyPr wrap="square" rtlCol="0">
            <a:spAutoFit/>
          </a:bodyPr>
          <a:lstStyle/>
          <a:p>
            <a:pPr algn="ctr"/>
            <a:r>
              <a:rPr lang="es-MX" sz="1800" dirty="0" smtClean="0">
                <a:solidFill>
                  <a:srgbClr val="2C204D"/>
                </a:solidFill>
                <a:latin typeface="Aller" panose="020B0503030302020204" pitchFamily="34" charset="0"/>
              </a:rPr>
              <a:t>Interpretación</a:t>
            </a:r>
            <a:endParaRPr lang="es-AR" sz="1800" dirty="0">
              <a:solidFill>
                <a:srgbClr val="2C204D"/>
              </a:solidFill>
              <a:latin typeface="Aller" panose="020B0503030302020204" pitchFamily="34" charset="0"/>
            </a:endParaRPr>
          </a:p>
        </p:txBody>
      </p:sp>
      <p:sp>
        <p:nvSpPr>
          <p:cNvPr id="21" name="Google Shape;69;p16"/>
          <p:cNvSpPr txBox="1">
            <a:spLocks/>
          </p:cNvSpPr>
          <p:nvPr/>
        </p:nvSpPr>
        <p:spPr>
          <a:xfrm>
            <a:off x="3972796" y="4419122"/>
            <a:ext cx="35052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spcBef>
                <a:spcPts val="1000"/>
              </a:spcBef>
              <a:buSzPts val="1100"/>
            </a:pPr>
            <a:r>
              <a:rPr lang="es-419" sz="1000" i="1" dirty="0" err="1" smtClean="0">
                <a:solidFill>
                  <a:srgbClr val="2C204D"/>
                </a:solidFill>
                <a:latin typeface="Aller" panose="020B0503030302020204" pitchFamily="34" charset="0"/>
                <a:ea typeface="Allerta"/>
                <a:cs typeface="Allerta"/>
                <a:sym typeface="Allerta"/>
              </a:rPr>
              <a:t>Source</a:t>
            </a:r>
            <a:r>
              <a:rPr lang="es-419" sz="1000" i="1" dirty="0" smtClean="0">
                <a:solidFill>
                  <a:srgbClr val="2C204D"/>
                </a:solidFill>
                <a:latin typeface="Aller" panose="020B0503030302020204" pitchFamily="34" charset="0"/>
                <a:ea typeface="Allerta"/>
                <a:cs typeface="Allerta"/>
                <a:sym typeface="Allerta"/>
              </a:rPr>
              <a:t>: </a:t>
            </a:r>
            <a:r>
              <a:rPr lang="es-419" sz="1000" i="1" dirty="0" err="1" smtClean="0">
                <a:solidFill>
                  <a:srgbClr val="2C204D"/>
                </a:solidFill>
                <a:latin typeface="Aller" panose="020B0503030302020204" pitchFamily="34" charset="0"/>
                <a:ea typeface="Allerta"/>
                <a:cs typeface="Allerta"/>
                <a:sym typeface="Allerta"/>
              </a:rPr>
              <a:t>Nathan</a:t>
            </a:r>
            <a:r>
              <a:rPr lang="es-419" sz="1000" i="1" dirty="0" smtClean="0">
                <a:solidFill>
                  <a:srgbClr val="2C204D"/>
                </a:solidFill>
                <a:latin typeface="Aller" panose="020B0503030302020204" pitchFamily="34" charset="0"/>
                <a:ea typeface="Allerta"/>
                <a:cs typeface="Allerta"/>
                <a:sym typeface="Allerta"/>
              </a:rPr>
              <a:t> </a:t>
            </a:r>
            <a:r>
              <a:rPr lang="es-419" sz="1000" i="1" dirty="0" err="1">
                <a:solidFill>
                  <a:srgbClr val="2C204D"/>
                </a:solidFill>
                <a:latin typeface="Aller" panose="020B0503030302020204" pitchFamily="34" charset="0"/>
                <a:ea typeface="Allerta"/>
                <a:cs typeface="Allerta"/>
                <a:sym typeface="Allerta"/>
              </a:rPr>
              <a:t>Yau</a:t>
            </a:r>
            <a:r>
              <a:rPr lang="es-419" sz="1000" i="1" dirty="0">
                <a:solidFill>
                  <a:srgbClr val="2C204D"/>
                </a:solidFill>
                <a:latin typeface="Aller" panose="020B0503030302020204" pitchFamily="34" charset="0"/>
                <a:ea typeface="Allerta"/>
                <a:cs typeface="Allerta"/>
                <a:sym typeface="Allerta"/>
              </a:rPr>
              <a:t>, escritor del libro </a:t>
            </a:r>
            <a:r>
              <a:rPr lang="es-419" sz="1000" b="1" i="1" dirty="0" smtClean="0">
                <a:solidFill>
                  <a:srgbClr val="2C204D"/>
                </a:solidFill>
                <a:latin typeface="Aller" panose="020B0503030302020204" pitchFamily="34" charset="0"/>
                <a:ea typeface="Allerta"/>
                <a:cs typeface="Allerta"/>
                <a:sym typeface="Allerta"/>
              </a:rPr>
              <a:t>Data </a:t>
            </a:r>
            <a:r>
              <a:rPr lang="es-419" sz="1000" b="1" i="1" dirty="0" err="1" smtClean="0">
                <a:solidFill>
                  <a:srgbClr val="2C204D"/>
                </a:solidFill>
                <a:latin typeface="Aller" panose="020B0503030302020204" pitchFamily="34" charset="0"/>
                <a:ea typeface="Allerta"/>
                <a:cs typeface="Allerta"/>
                <a:sym typeface="Allerta"/>
              </a:rPr>
              <a:t>Points</a:t>
            </a:r>
            <a:r>
              <a:rPr lang="es-419" sz="1000" b="1" i="1" dirty="0" smtClean="0">
                <a:solidFill>
                  <a:srgbClr val="2C204D"/>
                </a:solidFill>
                <a:latin typeface="Aller" panose="020B0503030302020204" pitchFamily="34" charset="0"/>
                <a:ea typeface="Allerta"/>
                <a:cs typeface="Allerta"/>
                <a:sym typeface="Allerta"/>
              </a:rPr>
              <a:t>.</a:t>
            </a:r>
            <a:endParaRPr lang="es-419" sz="1000" b="1" i="1" dirty="0">
              <a:solidFill>
                <a:srgbClr val="2C204D"/>
              </a:solidFill>
              <a:latin typeface="Aller" panose="020B0503030302020204" pitchFamily="34" charset="0"/>
              <a:ea typeface="Calibri"/>
              <a:cs typeface="Calibri"/>
              <a:sym typeface="Calibri"/>
            </a:endParaRPr>
          </a:p>
        </p:txBody>
      </p:sp>
      <p:sp>
        <p:nvSpPr>
          <p:cNvPr id="17"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AR" sz="3600" dirty="0" smtClean="0">
                <a:solidFill>
                  <a:srgbClr val="2C204D"/>
                </a:solidFill>
                <a:latin typeface="Aller Light" panose="020B0503040302020204" pitchFamily="34" charset="0"/>
                <a:ea typeface="Allerta"/>
                <a:cs typeface="Allerta"/>
              </a:rPr>
              <a:t>Visualizando con </a:t>
            </a:r>
            <a:r>
              <a:rPr lang="es-AR" sz="3600" dirty="0" smtClean="0">
                <a:solidFill>
                  <a:srgbClr val="2C204D"/>
                </a:solidFill>
                <a:latin typeface="Aller" panose="020B0503030302020204" pitchFamily="34" charset="0"/>
                <a:ea typeface="Allerta"/>
                <a:cs typeface="Allerta"/>
              </a:rPr>
              <a:t>claridad</a:t>
            </a:r>
            <a:endParaRPr lang="es-MX" sz="3600" dirty="0">
              <a:solidFill>
                <a:srgbClr val="41B6A6"/>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403615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20"/>
                                        </p:tgtEl>
                                      </p:cBhvr>
                                    </p:animEffect>
                                    <p:animScale>
                                      <p:cBhvr>
                                        <p:cTn id="22" dur="250" autoRev="1" fill="hold"/>
                                        <p:tgtEl>
                                          <p:spTgt spid="2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18"/>
                                        </p:tgtEl>
                                      </p:cBhvr>
                                    </p:animEffect>
                                    <p:animScale>
                                      <p:cBhvr>
                                        <p:cTn id="2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385104" y="70283"/>
            <a:ext cx="4456039" cy="857400"/>
          </a:xfrm>
        </p:spPr>
        <p:txBody>
          <a:bodyPr/>
          <a:lstStyle/>
          <a:p>
            <a:r>
              <a:rPr lang="es-AR" sz="3000" dirty="0">
                <a:solidFill>
                  <a:srgbClr val="41B6A6"/>
                </a:solidFill>
                <a:latin typeface="Aller" panose="020B0503030302020204" pitchFamily="34" charset="0"/>
                <a:ea typeface="Allerta"/>
                <a:cs typeface="Allerta"/>
              </a:rPr>
              <a:t>Hoy hablamos sobre…</a:t>
            </a:r>
            <a:endParaRPr lang="en-US" sz="3000" dirty="0">
              <a:solidFill>
                <a:srgbClr val="41B6A6"/>
              </a:solidFill>
              <a:latin typeface="Aller" panose="020B0503030302020204" pitchFamily="34" charset="0"/>
              <a:ea typeface="Allerta"/>
              <a:cs typeface="Allerta"/>
            </a:endParaRPr>
          </a:p>
        </p:txBody>
      </p:sp>
      <p:sp>
        <p:nvSpPr>
          <p:cNvPr id="10" name="Shape 80"/>
          <p:cNvSpPr txBox="1">
            <a:spLocks noGrp="1"/>
          </p:cNvSpPr>
          <p:nvPr>
            <p:ph type="body" idx="2"/>
          </p:nvPr>
        </p:nvSpPr>
        <p:spPr>
          <a:xfrm>
            <a:off x="326265" y="596242"/>
            <a:ext cx="7549323" cy="4547257"/>
          </a:xfrm>
          <a:prstGeom prst="rect">
            <a:avLst/>
          </a:prstGeom>
        </p:spPr>
        <p:txBody>
          <a:bodyPr spcFirstLastPara="1" wrap="square" lIns="91425" tIns="91425" rIns="91425" bIns="91425" anchor="t" anchorCtr="0">
            <a:noAutofit/>
          </a:bodyPr>
          <a:lstStyle/>
          <a:p>
            <a:pPr defTabSz="914378">
              <a:buClrTx/>
              <a:buSzTx/>
              <a:buNone/>
              <a:defRPr/>
            </a:pPr>
            <a:r>
              <a:rPr lang="en" sz="2000" dirty="0" smtClean="0">
                <a:solidFill>
                  <a:srgbClr val="41B6A6"/>
                </a:solidFill>
                <a:latin typeface="Aller" panose="020B0503030302020204" pitchFamily="34" charset="0"/>
                <a:ea typeface="Allerta"/>
                <a:cs typeface="Allerta"/>
              </a:rPr>
              <a:t>PARTE </a:t>
            </a:r>
            <a:r>
              <a:rPr lang="en" sz="2000" dirty="0">
                <a:solidFill>
                  <a:srgbClr val="41B6A6"/>
                </a:solidFill>
                <a:latin typeface="Aller" panose="020B0503030302020204" pitchFamily="34" charset="0"/>
                <a:ea typeface="Allerta"/>
                <a:cs typeface="Allerta"/>
              </a:rPr>
              <a:t>1</a:t>
            </a:r>
            <a:r>
              <a:rPr lang="en" sz="2000" dirty="0" smtClean="0">
                <a:solidFill>
                  <a:srgbClr val="41B6A6"/>
                </a:solidFill>
                <a:latin typeface="Aller" panose="020B0503030302020204" pitchFamily="34" charset="0"/>
                <a:ea typeface="Allerta"/>
                <a:cs typeface="Allerta"/>
              </a:rPr>
              <a:t>:</a:t>
            </a:r>
          </a:p>
          <a:p>
            <a:pPr defTabSz="914378">
              <a:buClrTx/>
              <a:buSzTx/>
              <a:buNone/>
              <a:defRPr/>
            </a:pPr>
            <a:endParaRPr lang="es-MX" sz="2000" b="1" dirty="0" smtClean="0"/>
          </a:p>
          <a:p>
            <a:pPr>
              <a:lnSpc>
                <a:spcPct val="150000"/>
              </a:lnSpc>
              <a:buSzPct val="150000"/>
              <a:buFont typeface="Aller" panose="020B0503030302020204" pitchFamily="34" charset="0"/>
              <a:buChar char="•"/>
            </a:pPr>
            <a:r>
              <a:rPr lang="es-419" b="1" dirty="0" smtClean="0">
                <a:solidFill>
                  <a:srgbClr val="2C204D"/>
                </a:solidFill>
                <a:latin typeface="Aller" panose="020B0503030302020204" pitchFamily="34" charset="0"/>
                <a:ea typeface="Allerta"/>
                <a:cs typeface="Allerta"/>
                <a:sym typeface="Allerta"/>
              </a:rPr>
              <a:t>¿</a:t>
            </a:r>
            <a:r>
              <a:rPr lang="es-419" b="1" dirty="0">
                <a:solidFill>
                  <a:srgbClr val="2C204D"/>
                </a:solidFill>
                <a:latin typeface="Aller" panose="020B0503030302020204" pitchFamily="34" charset="0"/>
                <a:ea typeface="Allerta"/>
                <a:cs typeface="Allerta"/>
                <a:sym typeface="Allerta"/>
              </a:rPr>
              <a:t>De qué hablamos cuando hablamos de visualización de datos</a:t>
            </a:r>
            <a:r>
              <a:rPr lang="es-419" b="1" dirty="0" smtClean="0">
                <a:solidFill>
                  <a:srgbClr val="2C204D"/>
                </a:solidFill>
                <a:latin typeface="Aller" panose="020B0503030302020204" pitchFamily="34" charset="0"/>
                <a:ea typeface="Allerta"/>
                <a:cs typeface="Allerta"/>
                <a:sym typeface="Allerta"/>
              </a:rPr>
              <a:t>?</a:t>
            </a:r>
          </a:p>
          <a:p>
            <a:pPr marL="534988" indent="0">
              <a:lnSpc>
                <a:spcPct val="150000"/>
              </a:lnSpc>
              <a:buSzPct val="150000"/>
              <a:buNone/>
            </a:pPr>
            <a:r>
              <a:rPr lang="es-MX" dirty="0" smtClean="0">
                <a:solidFill>
                  <a:srgbClr val="2C204D"/>
                </a:solidFill>
                <a:latin typeface="Aller" panose="020B0503030302020204" pitchFamily="34" charset="0"/>
              </a:rPr>
              <a:t>¿Qué es la visualización de datos? ¿Para qué visualizamos? </a:t>
            </a:r>
          </a:p>
          <a:p>
            <a:pPr marL="534988" indent="0">
              <a:buNone/>
            </a:pPr>
            <a:r>
              <a:rPr lang="es-AR" dirty="0" smtClean="0">
                <a:solidFill>
                  <a:srgbClr val="2C204D"/>
                </a:solidFill>
                <a:latin typeface="Aller" panose="020B0503030302020204" pitchFamily="34" charset="0"/>
              </a:rPr>
              <a:t>Importancia de la visualización dentro del proceso de la ciencia de datos</a:t>
            </a:r>
          </a:p>
          <a:p>
            <a:pPr marL="534988" indent="0">
              <a:buNone/>
            </a:pPr>
            <a:r>
              <a:rPr lang="es-MX" dirty="0" smtClean="0">
                <a:solidFill>
                  <a:srgbClr val="2C204D"/>
                </a:solidFill>
                <a:latin typeface="Aller" panose="020B0503030302020204" pitchFamily="34" charset="0"/>
              </a:rPr>
              <a:t>Cualidades de una buena visualización</a:t>
            </a:r>
          </a:p>
          <a:p>
            <a:pPr marL="534988" indent="0">
              <a:buNone/>
            </a:pPr>
            <a:endParaRPr lang="es-MX" dirty="0" smtClean="0">
              <a:solidFill>
                <a:srgbClr val="2C204D"/>
              </a:solidFill>
              <a:latin typeface="Aller" panose="020B0503030302020204" pitchFamily="34" charset="0"/>
            </a:endParaRPr>
          </a:p>
          <a:p>
            <a:pPr defTabSz="914378">
              <a:lnSpc>
                <a:spcPct val="150000"/>
              </a:lnSpc>
              <a:buClrTx/>
              <a:buSzTx/>
              <a:defRPr/>
            </a:pPr>
            <a:r>
              <a:rPr lang="en" b="1" dirty="0" smtClean="0">
                <a:solidFill>
                  <a:srgbClr val="2C204D"/>
                </a:solidFill>
                <a:latin typeface="Aller" panose="020B0503030302020204" pitchFamily="34" charset="0"/>
              </a:rPr>
              <a:t>Representando mis datos</a:t>
            </a:r>
          </a:p>
          <a:p>
            <a:pPr indent="-6350" defTabSz="914378">
              <a:lnSpc>
                <a:spcPct val="150000"/>
              </a:lnSpc>
              <a:buClrTx/>
              <a:buSzTx/>
              <a:buNone/>
              <a:defRPr/>
            </a:pPr>
            <a:r>
              <a:rPr lang="en" dirty="0">
                <a:solidFill>
                  <a:srgbClr val="2C204D"/>
                </a:solidFill>
                <a:latin typeface="Aller" panose="020B0503030302020204" pitchFamily="34" charset="0"/>
              </a:rPr>
              <a:t>Componentes </a:t>
            </a:r>
            <a:r>
              <a:rPr lang="en" dirty="0" smtClean="0">
                <a:solidFill>
                  <a:srgbClr val="2C204D"/>
                </a:solidFill>
                <a:latin typeface="Aller" panose="020B0503030302020204" pitchFamily="34" charset="0"/>
              </a:rPr>
              <a:t>visuales: </a:t>
            </a:r>
            <a:r>
              <a:rPr lang="es-ES" dirty="0" smtClean="0">
                <a:solidFill>
                  <a:srgbClr val="2C204D"/>
                </a:solidFill>
                <a:latin typeface="Aller" panose="020B0503030302020204" pitchFamily="34" charset="0"/>
                <a:ea typeface="Allerta"/>
                <a:cs typeface="Allerta"/>
              </a:rPr>
              <a:t>¿</a:t>
            </a:r>
            <a:r>
              <a:rPr lang="en-US" dirty="0">
                <a:solidFill>
                  <a:srgbClr val="2C204D"/>
                </a:solidFill>
                <a:latin typeface="Aller" panose="020B0503030302020204" pitchFamily="34" charset="0"/>
                <a:ea typeface="Allerta"/>
                <a:cs typeface="Allerta"/>
              </a:rPr>
              <a:t>Cuáles son los ingredientes de una visualización</a:t>
            </a:r>
            <a:r>
              <a:rPr lang="en-US" dirty="0" smtClean="0">
                <a:solidFill>
                  <a:srgbClr val="2C204D"/>
                </a:solidFill>
                <a:latin typeface="Aller" panose="020B0503030302020204" pitchFamily="34" charset="0"/>
                <a:ea typeface="Allerta"/>
                <a:cs typeface="Allerta"/>
              </a:rPr>
              <a:t>? </a:t>
            </a:r>
          </a:p>
          <a:p>
            <a:pPr indent="-6350" defTabSz="914378">
              <a:buClrTx/>
              <a:buSzTx/>
              <a:buNone/>
              <a:defRPr/>
            </a:pPr>
            <a:r>
              <a:rPr lang="en" dirty="0" smtClean="0">
                <a:solidFill>
                  <a:srgbClr val="2C204D"/>
                </a:solidFill>
                <a:latin typeface="Aller" panose="020B0503030302020204" pitchFamily="34" charset="0"/>
              </a:rPr>
              <a:t>Visualizando con claridad</a:t>
            </a:r>
          </a:p>
          <a:p>
            <a:pPr indent="-6350" defTabSz="914378">
              <a:buClrTx/>
              <a:buSzTx/>
              <a:buNone/>
              <a:defRPr/>
            </a:pPr>
            <a:endParaRPr lang="en" dirty="0" smtClean="0">
              <a:solidFill>
                <a:srgbClr val="2C204D"/>
              </a:solidFill>
              <a:latin typeface="Aller" panose="020B0503030302020204" pitchFamily="34" charset="0"/>
            </a:endParaRPr>
          </a:p>
          <a:p>
            <a:pPr defTabSz="914378">
              <a:lnSpc>
                <a:spcPct val="150000"/>
              </a:lnSpc>
              <a:buClrTx/>
              <a:buSzTx/>
              <a:defRPr/>
            </a:pPr>
            <a:r>
              <a:rPr lang="en" b="1" dirty="0" smtClean="0">
                <a:solidFill>
                  <a:srgbClr val="2C204D"/>
                </a:solidFill>
                <a:latin typeface="Aller" panose="020B0503030302020204" pitchFamily="34" charset="0"/>
              </a:rPr>
              <a:t>Un recorrido por los gráficos más típicamente utilizados</a:t>
            </a:r>
            <a:endParaRPr lang="en" b="1" dirty="0">
              <a:solidFill>
                <a:srgbClr val="2C204D"/>
              </a:solidFill>
              <a:latin typeface="Aller" panose="020B0503030302020204" pitchFamily="34" charset="0"/>
            </a:endParaRPr>
          </a:p>
          <a:p>
            <a:pPr indent="-6350" defTabSz="914378">
              <a:lnSpc>
                <a:spcPct val="150000"/>
              </a:lnSpc>
              <a:buClrTx/>
              <a:buSzTx/>
              <a:buNone/>
              <a:defRPr/>
            </a:pPr>
            <a:r>
              <a:rPr lang="en" dirty="0" smtClean="0">
                <a:solidFill>
                  <a:srgbClr val="2C204D"/>
                </a:solidFill>
                <a:latin typeface="Aller" panose="020B0503030302020204" pitchFamily="34" charset="0"/>
              </a:rPr>
              <a:t>Gráficos para representar: </a:t>
            </a:r>
            <a:r>
              <a:rPr lang="en" dirty="0" smtClean="0">
                <a:solidFill>
                  <a:srgbClr val="E44111"/>
                </a:solidFill>
                <a:latin typeface="Aller" panose="020B0503030302020204" pitchFamily="34" charset="0"/>
              </a:rPr>
              <a:t>cantidad</a:t>
            </a:r>
            <a:r>
              <a:rPr lang="en" dirty="0" smtClean="0">
                <a:solidFill>
                  <a:srgbClr val="2C204D"/>
                </a:solidFill>
                <a:latin typeface="Aller" panose="020B0503030302020204" pitchFamily="34" charset="0"/>
              </a:rPr>
              <a:t>, </a:t>
            </a:r>
            <a:r>
              <a:rPr lang="en" dirty="0" smtClean="0">
                <a:solidFill>
                  <a:srgbClr val="FFC000"/>
                </a:solidFill>
                <a:latin typeface="Aller" panose="020B0503030302020204" pitchFamily="34" charset="0"/>
              </a:rPr>
              <a:t>distribución</a:t>
            </a:r>
            <a:r>
              <a:rPr lang="en" dirty="0" smtClean="0">
                <a:solidFill>
                  <a:srgbClr val="2C204D"/>
                </a:solidFill>
                <a:latin typeface="Aller" panose="020B0503030302020204" pitchFamily="34" charset="0"/>
              </a:rPr>
              <a:t>, </a:t>
            </a:r>
            <a:r>
              <a:rPr lang="en" dirty="0" smtClean="0">
                <a:solidFill>
                  <a:srgbClr val="E95C74"/>
                </a:solidFill>
                <a:latin typeface="Aller" panose="020B0503030302020204" pitchFamily="34" charset="0"/>
              </a:rPr>
              <a:t>relación</a:t>
            </a:r>
            <a:r>
              <a:rPr lang="en" dirty="0" smtClean="0">
                <a:solidFill>
                  <a:srgbClr val="2C204D"/>
                </a:solidFill>
                <a:latin typeface="Aller" panose="020B0503030302020204" pitchFamily="34" charset="0"/>
              </a:rPr>
              <a:t> y </a:t>
            </a:r>
            <a:r>
              <a:rPr lang="en" dirty="0" smtClean="0">
                <a:solidFill>
                  <a:srgbClr val="0070C0"/>
                </a:solidFill>
                <a:latin typeface="Aller" panose="020B0503030302020204" pitchFamily="34" charset="0"/>
              </a:rPr>
              <a:t>dispersión</a:t>
            </a:r>
            <a:r>
              <a:rPr lang="en" dirty="0" smtClean="0">
                <a:solidFill>
                  <a:srgbClr val="2C204D"/>
                </a:solidFill>
                <a:latin typeface="Aller" panose="020B0503030302020204" pitchFamily="34" charset="0"/>
              </a:rPr>
              <a:t>.</a:t>
            </a:r>
            <a:endParaRPr lang="en" dirty="0">
              <a:solidFill>
                <a:srgbClr val="2C204D"/>
              </a:solidFill>
              <a:latin typeface="Aller" panose="020B0503030302020204" pitchFamily="34" charset="0"/>
            </a:endParaRPr>
          </a:p>
          <a:p>
            <a:pPr indent="-6350" defTabSz="914378">
              <a:lnSpc>
                <a:spcPct val="150000"/>
              </a:lnSpc>
              <a:buClrTx/>
              <a:buSzTx/>
              <a:buNone/>
              <a:defRPr/>
            </a:pPr>
            <a:r>
              <a:rPr lang="en" dirty="0" smtClean="0">
                <a:solidFill>
                  <a:srgbClr val="2C204D"/>
                </a:solidFill>
                <a:latin typeface="Aller" panose="020B0503030302020204" pitchFamily="34" charset="0"/>
              </a:rPr>
              <a:t>Gráficos elementales: Bar chart- Line Plot - Scatter Plot- Density Plot.</a:t>
            </a:r>
            <a:endParaRPr lang="es-AR"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p:txBody>
      </p:sp>
      <p:pic>
        <p:nvPicPr>
          <p:cNvPr id="11"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spTree>
    <p:extLst>
      <p:ext uri="{BB962C8B-B14F-4D97-AF65-F5344CB8AC3E}">
        <p14:creationId xmlns:p14="http://schemas.microsoft.com/office/powerpoint/2010/main" val="1010362563"/>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9;p16"/>
          <p:cNvSpPr txBox="1">
            <a:spLocks/>
          </p:cNvSpPr>
          <p:nvPr/>
        </p:nvSpPr>
        <p:spPr>
          <a:xfrm>
            <a:off x="0" y="466997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sz="3600" dirty="0">
              <a:solidFill>
                <a:srgbClr val="2C204D"/>
              </a:solidFill>
              <a:latin typeface="Aller" panose="020B0503030302020204" pitchFamily="34" charset="0"/>
              <a:ea typeface="Allerta"/>
              <a:cs typeface="Allerta"/>
              <a:sym typeface="Allerta"/>
            </a:endParaRPr>
          </a:p>
        </p:txBody>
      </p:sp>
      <p:sp>
        <p:nvSpPr>
          <p:cNvPr id="8" name="Google Shape;70;p16"/>
          <p:cNvSpPr txBox="1">
            <a:spLocks/>
          </p:cNvSpPr>
          <p:nvPr/>
        </p:nvSpPr>
        <p:spPr>
          <a:xfrm>
            <a:off x="503238" y="1406886"/>
            <a:ext cx="6530489" cy="2903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31800" indent="12700">
              <a:lnSpc>
                <a:spcPct val="90000"/>
              </a:lnSpc>
              <a:spcBef>
                <a:spcPts val="750"/>
              </a:spcBef>
              <a:buClr>
                <a:srgbClr val="41B6A6"/>
              </a:buClr>
              <a:buSzPct val="80000"/>
              <a:buFont typeface="Wingdings" pitchFamily="2" charset="2"/>
              <a:buChar char="§"/>
            </a:pPr>
            <a:r>
              <a:rPr lang="es-ES" sz="2000" kern="1200" dirty="0" smtClean="0">
                <a:solidFill>
                  <a:srgbClr val="2C204D"/>
                </a:solidFill>
                <a:latin typeface="Aller" panose="020B0503030302020204" pitchFamily="34" charset="0"/>
              </a:rPr>
              <a:t>    Jerarquía en la visualización</a:t>
            </a:r>
          </a:p>
          <a:p>
            <a:pPr marL="788987">
              <a:lnSpc>
                <a:spcPct val="150000"/>
              </a:lnSpc>
              <a:spcBef>
                <a:spcPts val="750"/>
              </a:spcBef>
              <a:buClr>
                <a:srgbClr val="41B6A6"/>
              </a:buClr>
              <a:buSzPct val="80000"/>
              <a:buFont typeface="Wingdings" panose="05000000000000000000" pitchFamily="2" charset="2"/>
              <a:buChar char="§"/>
            </a:pPr>
            <a:r>
              <a:rPr lang="es-ES" sz="2000" kern="1200" dirty="0" smtClean="0">
                <a:solidFill>
                  <a:srgbClr val="2C204D"/>
                </a:solidFill>
                <a:latin typeface="Aller" panose="020B0503030302020204" pitchFamily="34" charset="0"/>
              </a:rPr>
              <a:t>Resaltado de la información más importante</a:t>
            </a:r>
          </a:p>
          <a:p>
            <a:pPr marL="788987">
              <a:lnSpc>
                <a:spcPct val="150000"/>
              </a:lnSpc>
              <a:spcBef>
                <a:spcPts val="750"/>
              </a:spcBef>
              <a:buClr>
                <a:srgbClr val="41B6A6"/>
              </a:buClr>
              <a:buSzPct val="80000"/>
              <a:buFont typeface="Wingdings" panose="05000000000000000000" pitchFamily="2" charset="2"/>
              <a:buChar char="§"/>
            </a:pPr>
            <a:r>
              <a:rPr lang="es-ES" sz="2000" kern="1200" dirty="0" smtClean="0">
                <a:solidFill>
                  <a:srgbClr val="2C204D"/>
                </a:solidFill>
                <a:latin typeface="Aller" panose="020B0503030302020204" pitchFamily="34" charset="0"/>
              </a:rPr>
              <a:t>Anotaciones: brindando contexto a los datos</a:t>
            </a:r>
          </a:p>
          <a:p>
            <a:pPr marL="788987">
              <a:lnSpc>
                <a:spcPct val="150000"/>
              </a:lnSpc>
              <a:spcBef>
                <a:spcPts val="750"/>
              </a:spcBef>
              <a:buClr>
                <a:srgbClr val="41B6A6"/>
              </a:buClr>
              <a:buSzPct val="80000"/>
              <a:buFont typeface="Wingdings" panose="05000000000000000000" pitchFamily="2" charset="2"/>
              <a:buChar char="§"/>
            </a:pPr>
            <a:r>
              <a:rPr lang="es-ES" sz="2000" kern="1200" dirty="0" smtClean="0">
                <a:solidFill>
                  <a:srgbClr val="2C204D"/>
                </a:solidFill>
                <a:latin typeface="Aller" panose="020B0503030302020204" pitchFamily="34" charset="0"/>
              </a:rPr>
              <a:t> Medidas estadísticas: media, </a:t>
            </a:r>
            <a:r>
              <a:rPr lang="es-ES" sz="2000" kern="1200" dirty="0" err="1" smtClean="0">
                <a:solidFill>
                  <a:srgbClr val="2C204D"/>
                </a:solidFill>
                <a:latin typeface="Aller" panose="020B0503030302020204" pitchFamily="34" charset="0"/>
              </a:rPr>
              <a:t>quartiles</a:t>
            </a:r>
            <a:r>
              <a:rPr lang="es-ES" sz="2000" kern="1200" dirty="0" smtClean="0">
                <a:solidFill>
                  <a:srgbClr val="2C204D"/>
                </a:solidFill>
                <a:latin typeface="Aller" panose="020B0503030302020204" pitchFamily="34" charset="0"/>
              </a:rPr>
              <a:t>, etc.</a:t>
            </a:r>
          </a:p>
          <a:p>
            <a:pPr marL="788987">
              <a:lnSpc>
                <a:spcPct val="150000"/>
              </a:lnSpc>
              <a:spcBef>
                <a:spcPts val="750"/>
              </a:spcBef>
              <a:buClr>
                <a:srgbClr val="41B6A6"/>
              </a:buClr>
              <a:buSzPct val="80000"/>
              <a:buFont typeface="Wingdings" panose="05000000000000000000" pitchFamily="2" charset="2"/>
              <a:buChar char="§"/>
            </a:pPr>
            <a:r>
              <a:rPr lang="es-ES" sz="2000" kern="1200" dirty="0" smtClean="0">
                <a:solidFill>
                  <a:srgbClr val="2C204D"/>
                </a:solidFill>
                <a:latin typeface="Aller" panose="020B0503030302020204" pitchFamily="34" charset="0"/>
              </a:rPr>
              <a:t>Color</a:t>
            </a: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pic>
        <p:nvPicPr>
          <p:cNvPr id="11" name="Google Shape;72;p16"/>
          <p:cNvPicPr preferRelativeResize="0"/>
          <p:nvPr/>
        </p:nvPicPr>
        <p:blipFill>
          <a:blip r:embed="rId2">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11700" y="445025"/>
            <a:ext cx="8208900" cy="1044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88900">
              <a:lnSpc>
                <a:spcPct val="150000"/>
              </a:lnSpc>
              <a:spcBef>
                <a:spcPts val="750"/>
              </a:spcBef>
              <a:buClr>
                <a:srgbClr val="9BCFB0"/>
              </a:buClr>
              <a:buSzPct val="80000"/>
            </a:pPr>
            <a:r>
              <a:rPr lang="es-ES" sz="2400" kern="1200" dirty="0" smtClean="0">
                <a:solidFill>
                  <a:srgbClr val="2C204D"/>
                </a:solidFill>
                <a:latin typeface="Aller Light" panose="020B0503040302020204" pitchFamily="34" charset="0"/>
              </a:rPr>
              <a:t>Recursos que favorecen la </a:t>
            </a:r>
            <a:r>
              <a:rPr lang="es-ES" sz="2400" kern="1200" dirty="0" smtClean="0">
                <a:solidFill>
                  <a:srgbClr val="2C204D"/>
                </a:solidFill>
                <a:latin typeface="Aller" pitchFamily="34" charset="0"/>
              </a:rPr>
              <a:t>interpretación de los gráficos</a:t>
            </a:r>
            <a:endParaRPr lang="es-ES" sz="2400" kern="1200" dirty="0">
              <a:solidFill>
                <a:srgbClr val="2C204D"/>
              </a:solidFill>
              <a:latin typeface="Aller" pitchFamily="34" charset="0"/>
            </a:endParaRPr>
          </a:p>
        </p:txBody>
      </p:sp>
    </p:spTree>
    <p:extLst>
      <p:ext uri="{BB962C8B-B14F-4D97-AF65-F5344CB8AC3E}">
        <p14:creationId xmlns:p14="http://schemas.microsoft.com/office/powerpoint/2010/main" val="37757245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4" name="Google Shape;69;p16"/>
          <p:cNvSpPr txBox="1">
            <a:spLocks noGrp="1"/>
          </p:cNvSpPr>
          <p:nvPr>
            <p:ph type="title"/>
          </p:nvPr>
        </p:nvSpPr>
        <p:spPr>
          <a:xfrm>
            <a:off x="3800723" y="1531241"/>
            <a:ext cx="5088835" cy="1860296"/>
          </a:xfrm>
          <a:prstGeom prst="rect">
            <a:avLst/>
          </a:prstGeom>
        </p:spPr>
        <p:txBody>
          <a:bodyPr spcFirstLastPara="1" wrap="square" lIns="91425" tIns="91425" rIns="91425" bIns="91425" anchor="t" anchorCtr="0">
            <a:noAutofit/>
          </a:bodyPr>
          <a:lstStyle/>
          <a:p>
            <a:pPr defTabSz="914378">
              <a:defRPr/>
            </a:pPr>
            <a:r>
              <a:rPr lang="en" sz="3600" dirty="0">
                <a:solidFill>
                  <a:srgbClr val="2C204D"/>
                </a:solidFill>
                <a:latin typeface="Aller" panose="020B0503030302020204" pitchFamily="34" charset="0"/>
                <a:ea typeface="Allerta"/>
                <a:cs typeface="Allerta"/>
              </a:rPr>
              <a:t>Recorrido por los gráficos </a:t>
            </a:r>
            <a:r>
              <a:rPr lang="en" sz="3600" dirty="0" smtClean="0">
                <a:solidFill>
                  <a:srgbClr val="2C204D"/>
                </a:solidFill>
                <a:latin typeface="Aller" panose="020B0503030302020204" pitchFamily="34" charset="0"/>
                <a:ea typeface="Allerta"/>
                <a:cs typeface="Allerta"/>
              </a:rPr>
              <a:t>más típicamente </a:t>
            </a:r>
            <a:r>
              <a:rPr lang="en" sz="3600" dirty="0">
                <a:solidFill>
                  <a:srgbClr val="2C204D"/>
                </a:solidFill>
                <a:latin typeface="Aller" panose="020B0503030302020204" pitchFamily="34" charset="0"/>
                <a:ea typeface="Allerta"/>
                <a:cs typeface="Allerta"/>
              </a:rPr>
              <a:t>utilizados</a:t>
            </a:r>
          </a:p>
        </p:txBody>
      </p:sp>
    </p:spTree>
    <p:extLst>
      <p:ext uri="{BB962C8B-B14F-4D97-AF65-F5344CB8AC3E}">
        <p14:creationId xmlns:p14="http://schemas.microsoft.com/office/powerpoint/2010/main" val="22673041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329063"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419" sz="3600" dirty="0">
                <a:solidFill>
                  <a:srgbClr val="2C204D"/>
                </a:solidFill>
                <a:latin typeface="Aller" panose="020B0503030302020204" pitchFamily="34" charset="0"/>
                <a:ea typeface="Allerta"/>
                <a:cs typeface="Allerta"/>
                <a:sym typeface="Allerta"/>
              </a:rPr>
              <a:t>Tipos de gráficos </a:t>
            </a:r>
            <a:endParaRPr sz="3600" dirty="0">
              <a:solidFill>
                <a:srgbClr val="2C204D"/>
              </a:solidFill>
              <a:latin typeface="Aller" panose="020B0503030302020204" pitchFamily="34" charset="0"/>
              <a:ea typeface="Allerta"/>
              <a:cs typeface="Allerta"/>
              <a:sym typeface="Allerta"/>
            </a:endParaRPr>
          </a:p>
          <a:p>
            <a:pPr marL="0" marR="0" lvl="0" indent="0" algn="l" rtl="0">
              <a:lnSpc>
                <a:spcPct val="115000"/>
              </a:lnSpc>
              <a:spcBef>
                <a:spcPts val="1000"/>
              </a:spcBef>
              <a:spcAft>
                <a:spcPts val="1000"/>
              </a:spcAft>
              <a:buNone/>
            </a:pPr>
            <a:endParaRPr sz="3000" b="1" dirty="0">
              <a:latin typeface="Aller" panose="020B0503030302020204" pitchFamily="34" charset="0"/>
              <a:ea typeface="Allerta"/>
              <a:cs typeface="Allerta"/>
              <a:sym typeface="Allerta"/>
            </a:endParaRPr>
          </a:p>
        </p:txBody>
      </p:sp>
      <p:sp>
        <p:nvSpPr>
          <p:cNvPr id="105" name="Google Shape;105;p20"/>
          <p:cNvSpPr txBox="1">
            <a:spLocks noGrp="1"/>
          </p:cNvSpPr>
          <p:nvPr>
            <p:ph type="body" idx="1"/>
          </p:nvPr>
        </p:nvSpPr>
        <p:spPr>
          <a:xfrm>
            <a:off x="311700" y="1327759"/>
            <a:ext cx="8430600" cy="2959742"/>
          </a:xfrm>
          <a:prstGeom prst="rect">
            <a:avLst/>
          </a:prstGeom>
        </p:spPr>
        <p:txBody>
          <a:bodyPr spcFirstLastPara="1" wrap="square" lIns="91425" tIns="91425" rIns="91425" bIns="91425" anchor="t" anchorCtr="0">
            <a:noAutofit/>
          </a:bodyPr>
          <a:lstStyle/>
          <a:p>
            <a:pPr marL="857250" indent="-285750">
              <a:lnSpc>
                <a:spcPct val="150000"/>
              </a:lnSpc>
              <a:spcBef>
                <a:spcPts val="1000"/>
              </a:spcBef>
              <a:buClr>
                <a:srgbClr val="41B6A6"/>
              </a:buClr>
              <a:buSzPct val="110000"/>
            </a:pPr>
            <a:r>
              <a:rPr lang="es-419" dirty="0" smtClean="0">
                <a:solidFill>
                  <a:srgbClr val="2C204D"/>
                </a:solidFill>
                <a:latin typeface="Aller" panose="020B0503030302020204" pitchFamily="34" charset="0"/>
                <a:ea typeface="Allerta"/>
                <a:cs typeface="Allerta"/>
                <a:sym typeface="Allerta"/>
              </a:rPr>
              <a:t>Cantidad</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a:solidFill>
                  <a:srgbClr val="2C204D"/>
                </a:solidFill>
                <a:latin typeface="Aller" panose="020B0503030302020204" pitchFamily="34" charset="0"/>
                <a:ea typeface="Allerta"/>
                <a:cs typeface="Allerta"/>
                <a:sym typeface="Allerta"/>
              </a:rPr>
              <a:t>Distribución </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a:solidFill>
                  <a:srgbClr val="2C204D"/>
                </a:solidFill>
                <a:latin typeface="Aller" panose="020B0503030302020204" pitchFamily="34" charset="0"/>
                <a:ea typeface="Allerta"/>
                <a:cs typeface="Allerta"/>
                <a:sym typeface="Allerta"/>
              </a:rPr>
              <a:t>Proporción</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a:solidFill>
                  <a:srgbClr val="2C204D"/>
                </a:solidFill>
                <a:latin typeface="Aller" panose="020B0503030302020204" pitchFamily="34" charset="0"/>
                <a:ea typeface="Allerta"/>
                <a:cs typeface="Allerta"/>
                <a:sym typeface="Allerta"/>
              </a:rPr>
              <a:t>Relación entre ‘x’ e ‘y’</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a:solidFill>
                  <a:srgbClr val="2C204D"/>
                </a:solidFill>
                <a:latin typeface="Aller" panose="020B0503030302020204" pitchFamily="34" charset="0"/>
                <a:ea typeface="Allerta"/>
                <a:cs typeface="Allerta"/>
                <a:sym typeface="Allerta"/>
              </a:rPr>
              <a:t>Dispersión</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smtClean="0">
                <a:solidFill>
                  <a:srgbClr val="2C204D"/>
                </a:solidFill>
                <a:latin typeface="Aller" panose="020B0503030302020204" pitchFamily="34" charset="0"/>
                <a:ea typeface="Allerta"/>
                <a:cs typeface="Allerta"/>
                <a:sym typeface="Allerta"/>
              </a:rPr>
              <a:t>Datos </a:t>
            </a:r>
            <a:r>
              <a:rPr lang="es-419" dirty="0">
                <a:solidFill>
                  <a:srgbClr val="2C204D"/>
                </a:solidFill>
                <a:latin typeface="Aller" panose="020B0503030302020204" pitchFamily="34" charset="0"/>
                <a:ea typeface="Allerta"/>
                <a:cs typeface="Allerta"/>
                <a:sym typeface="Allerta"/>
              </a:rPr>
              <a:t>geoespaciales</a:t>
            </a:r>
            <a:endParaRPr dirty="0">
              <a:solidFill>
                <a:srgbClr val="2C204D"/>
              </a:solidFill>
              <a:latin typeface="Aller" panose="020B0503030302020204" pitchFamily="34" charset="0"/>
              <a:ea typeface="Allerta"/>
              <a:cs typeface="Allerta"/>
              <a:sym typeface="Allerta"/>
            </a:endParaRPr>
          </a:p>
          <a:p>
            <a:pPr marL="0" lvl="0" indent="0" algn="l" rtl="0">
              <a:spcBef>
                <a:spcPts val="1000"/>
              </a:spcBef>
              <a:spcAft>
                <a:spcPts val="1600"/>
              </a:spcAft>
              <a:buNone/>
            </a:pPr>
            <a:endParaRPr b="1" dirty="0">
              <a:solidFill>
                <a:schemeClr val="dk1"/>
              </a:solidFill>
              <a:latin typeface="Allerta"/>
              <a:ea typeface="Allerta"/>
              <a:cs typeface="Allerta"/>
              <a:sym typeface="Allerta"/>
            </a:endParaRPr>
          </a:p>
        </p:txBody>
      </p:sp>
      <p:pic>
        <p:nvPicPr>
          <p:cNvPr id="106" name="Google Shape;106;p20"/>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8" name="Google Shape;69;p16"/>
          <p:cNvSpPr txBox="1">
            <a:spLocks/>
          </p:cNvSpPr>
          <p:nvPr/>
        </p:nvSpPr>
        <p:spPr>
          <a:xfrm>
            <a:off x="3594971" y="4287500"/>
            <a:ext cx="4473904" cy="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lnSpc>
                <a:spcPct val="115000"/>
              </a:lnSpc>
              <a:spcBef>
                <a:spcPts val="1000"/>
              </a:spcBef>
              <a:buSzPts val="1100"/>
            </a:pPr>
            <a:r>
              <a:rPr lang="es-419" sz="1000" i="1" dirty="0" smtClean="0">
                <a:solidFill>
                  <a:srgbClr val="2C204D"/>
                </a:solidFill>
                <a:latin typeface="Aller" panose="020B0503030302020204" pitchFamily="34" charset="0"/>
                <a:ea typeface="Allerta"/>
                <a:cs typeface="Allerta"/>
                <a:sym typeface="Allerta"/>
              </a:rPr>
              <a:t>Source: Clauss Wilke, </a:t>
            </a:r>
            <a:r>
              <a:rPr lang="es-419" sz="1000" i="1" dirty="0">
                <a:solidFill>
                  <a:srgbClr val="2C204D"/>
                </a:solidFill>
                <a:latin typeface="Aller" panose="020B0503030302020204" pitchFamily="34" charset="0"/>
                <a:ea typeface="Allerta"/>
                <a:cs typeface="Allerta"/>
                <a:sym typeface="Allerta"/>
              </a:rPr>
              <a:t>escritor del libro </a:t>
            </a:r>
            <a:r>
              <a:rPr lang="es-419" sz="1000" b="1" i="1" dirty="0" smtClean="0">
                <a:solidFill>
                  <a:srgbClr val="2C204D"/>
                </a:solidFill>
                <a:latin typeface="Aller" panose="020B0503030302020204" pitchFamily="34" charset="0"/>
                <a:ea typeface="Allerta"/>
                <a:cs typeface="Allerta"/>
                <a:sym typeface="Allerta"/>
                <a:hlinkClick r:id="rId4"/>
              </a:rPr>
              <a:t>Fundamentals of Data Visualization</a:t>
            </a:r>
            <a:r>
              <a:rPr lang="es-419" sz="1000" b="1" i="1" dirty="0" smtClean="0">
                <a:solidFill>
                  <a:srgbClr val="2C204D"/>
                </a:solidFill>
                <a:latin typeface="Aller" panose="020B0503030302020204" pitchFamily="34" charset="0"/>
                <a:ea typeface="Allerta"/>
                <a:cs typeface="Allerta"/>
                <a:sym typeface="Allerta"/>
              </a:rPr>
              <a:t>. </a:t>
            </a:r>
            <a:endParaRPr lang="es-AR" sz="1000" dirty="0">
              <a:solidFill>
                <a:srgbClr val="2C204D"/>
              </a:solidFill>
              <a:latin typeface="Aller" pitchFamily="34" charset="0"/>
            </a:endParaRPr>
          </a:p>
          <a:p>
            <a:pPr lvl="0" algn="just">
              <a:lnSpc>
                <a:spcPct val="115000"/>
              </a:lnSpc>
              <a:spcBef>
                <a:spcPts val="1000"/>
              </a:spcBef>
              <a:buSzPts val="1100"/>
            </a:pPr>
            <a:endParaRPr lang="es-419" sz="1200" b="1" i="1" dirty="0">
              <a:latin typeface="Aller" panose="020B0503030302020204" pitchFamily="34" charset="0"/>
              <a:ea typeface="Calibri"/>
              <a:cs typeface="Calibri"/>
              <a:sym typeface="Calibri"/>
            </a:endParaRPr>
          </a:p>
        </p:txBody>
      </p: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0068" y="2452069"/>
            <a:ext cx="792482" cy="789434"/>
          </a:xfrm>
          <a:prstGeom prst="rect">
            <a:avLst/>
          </a:prstGeom>
        </p:spPr>
      </p:pic>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1043" y="2452069"/>
            <a:ext cx="789434" cy="789434"/>
          </a:xfrm>
          <a:prstGeom prst="rect">
            <a:avLst/>
          </a:prstGeom>
        </p:spPr>
      </p:pic>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8507" y="2462900"/>
            <a:ext cx="1408179" cy="789434"/>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25" name="Google Shape;125;p21"/>
          <p:cNvSpPr txBox="1"/>
          <p:nvPr/>
        </p:nvSpPr>
        <p:spPr>
          <a:xfrm>
            <a:off x="1090095" y="1414034"/>
            <a:ext cx="4559563" cy="46965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a:solidFill>
                  <a:srgbClr val="2C204D"/>
                </a:solidFill>
                <a:latin typeface="Aller" pitchFamily="34" charset="0"/>
                <a:ea typeface="Allerta"/>
                <a:cs typeface="Allerta"/>
                <a:sym typeface="Allerta"/>
              </a:rPr>
              <a:t>Gráfico de barras</a:t>
            </a:r>
            <a:endParaRPr sz="1200" dirty="0">
              <a:solidFill>
                <a:srgbClr val="2C204D"/>
              </a:solidFill>
              <a:latin typeface="Aller" pitchFamily="34" charset="0"/>
            </a:endParaRPr>
          </a:p>
        </p:txBody>
      </p:sp>
      <p:sp>
        <p:nvSpPr>
          <p:cNvPr id="126" name="Google Shape;126;p21"/>
          <p:cNvSpPr txBox="1"/>
          <p:nvPr/>
        </p:nvSpPr>
        <p:spPr>
          <a:xfrm>
            <a:off x="5677899" y="1414034"/>
            <a:ext cx="1819219" cy="523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s-419" sz="1200" dirty="0">
                <a:solidFill>
                  <a:srgbClr val="2C204D"/>
                </a:solidFill>
                <a:latin typeface="Aller" pitchFamily="34" charset="0"/>
                <a:ea typeface="Allerta"/>
                <a:cs typeface="Allerta"/>
                <a:sym typeface="Allerta"/>
              </a:rPr>
              <a:t>Gráfico de </a:t>
            </a:r>
            <a:r>
              <a:rPr lang="es-419" sz="1200" dirty="0" smtClean="0">
                <a:solidFill>
                  <a:srgbClr val="2C204D"/>
                </a:solidFill>
                <a:latin typeface="Aller" pitchFamily="34" charset="0"/>
                <a:ea typeface="Allerta"/>
                <a:cs typeface="Allerta"/>
                <a:sym typeface="Allerta"/>
              </a:rPr>
              <a:t>puntos</a:t>
            </a:r>
            <a:endParaRPr sz="1200" dirty="0">
              <a:solidFill>
                <a:srgbClr val="2C204D"/>
              </a:solidFill>
            </a:endParaRPr>
          </a:p>
        </p:txBody>
      </p:sp>
      <p:sp>
        <p:nvSpPr>
          <p:cNvPr id="10" name="Google Shape;69;p16"/>
          <p:cNvSpPr txBox="1">
            <a:spLocks/>
          </p:cNvSpPr>
          <p:nvPr/>
        </p:nvSpPr>
        <p:spPr>
          <a:xfrm>
            <a:off x="311700" y="445025"/>
            <a:ext cx="8520600" cy="74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419" sz="3600" dirty="0">
                <a:solidFill>
                  <a:srgbClr val="2C204D"/>
                </a:solidFill>
                <a:latin typeface="Aller" panose="020B0503030302020204" pitchFamily="34" charset="0"/>
                <a:ea typeface="Allerta"/>
                <a:cs typeface="Allerta"/>
                <a:sym typeface="Allerta"/>
              </a:rPr>
              <a:t>Cantidad </a:t>
            </a:r>
            <a:r>
              <a:rPr lang="es-419" sz="3600" dirty="0" smtClean="0">
                <a:solidFill>
                  <a:srgbClr val="2C204D"/>
                </a:solidFill>
                <a:latin typeface="Aller" panose="020B0503030302020204" pitchFamily="34" charset="0"/>
                <a:ea typeface="Allerta"/>
                <a:cs typeface="Allerta"/>
                <a:sym typeface="Allerta"/>
              </a:rPr>
              <a:t>(una variable)</a:t>
            </a:r>
            <a:endParaRPr lang="es-MX" sz="3600" dirty="0">
              <a:solidFill>
                <a:srgbClr val="2C204D"/>
              </a:solidFill>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935" y="1933651"/>
            <a:ext cx="2487145" cy="2477582"/>
          </a:xfrm>
          <a:prstGeom prst="rect">
            <a:avLst/>
          </a:prstGeom>
        </p:spPr>
      </p:pic>
      <p:pic>
        <p:nvPicPr>
          <p:cNvPr id="4098" name="Picture 2" descr="https://lh6.googleusercontent.com/bDk46cHrJ-ct73UT1Ip9a_WGen_2zoA6jNS0NQR66vOWmMiel47oLeND3QiRt4ky2z1kUc29qKmVEd2LK5hNFygmRhwYHOwz5dcIdbeu52zh3-cud0WUgUVSdQUpmYNqVbISgV217u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471" y="1938956"/>
            <a:ext cx="4410075"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36" name="Google Shape;136;p22"/>
          <p:cNvSpPr txBox="1"/>
          <p:nvPr/>
        </p:nvSpPr>
        <p:spPr>
          <a:xfrm>
            <a:off x="503239" y="1643081"/>
            <a:ext cx="3025092" cy="47554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s-419" sz="1200" dirty="0">
                <a:solidFill>
                  <a:srgbClr val="2C204D"/>
                </a:solidFill>
                <a:latin typeface="Aller" panose="020B0503030302020204" pitchFamily="34" charset="0"/>
                <a:ea typeface="Allerta"/>
                <a:cs typeface="Allerta"/>
                <a:sym typeface="Allerta"/>
              </a:rPr>
              <a:t>Gráfico de barras agrupadas</a:t>
            </a:r>
            <a:endParaRPr sz="1200" dirty="0">
              <a:solidFill>
                <a:srgbClr val="2C204D"/>
              </a:solidFill>
              <a:latin typeface="Aller" panose="020B0503030302020204" pitchFamily="34" charset="0"/>
            </a:endParaRPr>
          </a:p>
        </p:txBody>
      </p:sp>
      <p:sp>
        <p:nvSpPr>
          <p:cNvPr id="10" name="Google Shape;69;p16"/>
          <p:cNvSpPr txBox="1">
            <a:spLocks/>
          </p:cNvSpPr>
          <p:nvPr/>
        </p:nvSpPr>
        <p:spPr>
          <a:xfrm>
            <a:off x="311700" y="445025"/>
            <a:ext cx="8329063" cy="74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419" sz="3600" dirty="0">
                <a:solidFill>
                  <a:srgbClr val="2C204D"/>
                </a:solidFill>
                <a:latin typeface="Aller" panose="020B0503030302020204" pitchFamily="34" charset="0"/>
                <a:ea typeface="Allerta"/>
                <a:cs typeface="Allerta"/>
                <a:sym typeface="Allerta"/>
              </a:rPr>
              <a:t>Cantidad (</a:t>
            </a:r>
            <a:r>
              <a:rPr lang="es-419" sz="3600" dirty="0" smtClean="0">
                <a:solidFill>
                  <a:srgbClr val="2C204D"/>
                </a:solidFill>
                <a:latin typeface="Aller" panose="020B0503030302020204" pitchFamily="34" charset="0"/>
                <a:ea typeface="Allerta"/>
                <a:cs typeface="Allerta"/>
                <a:sym typeface="Allerta"/>
              </a:rPr>
              <a:t>múltiples variables</a:t>
            </a:r>
            <a:r>
              <a:rPr lang="es-419" sz="3600" b="1" dirty="0" smtClean="0">
                <a:solidFill>
                  <a:srgbClr val="2C204D"/>
                </a:solidFill>
                <a:latin typeface="Allerta"/>
                <a:ea typeface="Allerta"/>
                <a:cs typeface="Allerta"/>
                <a:sym typeface="Allerta"/>
              </a:rPr>
              <a:t>)</a:t>
            </a:r>
            <a:endParaRPr lang="es-MX" sz="3600" dirty="0">
              <a:solidFill>
                <a:srgbClr val="2C204D"/>
              </a:solidFill>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606" y="2118629"/>
            <a:ext cx="3025092" cy="1692222"/>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12" y="2118629"/>
            <a:ext cx="3025092" cy="1692222"/>
          </a:xfrm>
          <a:prstGeom prst="rect">
            <a:avLst/>
          </a:prstGeom>
        </p:spPr>
      </p:pic>
      <p:pic>
        <p:nvPicPr>
          <p:cNvPr id="6" name="5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513" y="2118629"/>
            <a:ext cx="1698754" cy="1692222"/>
          </a:xfrm>
          <a:prstGeom prst="rect">
            <a:avLst/>
          </a:prstGeom>
        </p:spPr>
      </p:pic>
      <p:sp>
        <p:nvSpPr>
          <p:cNvPr id="13" name="Google Shape;136;p22"/>
          <p:cNvSpPr txBox="1"/>
          <p:nvPr/>
        </p:nvSpPr>
        <p:spPr>
          <a:xfrm>
            <a:off x="3820584" y="1643081"/>
            <a:ext cx="2730528" cy="47554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s-419" sz="1200" dirty="0">
                <a:solidFill>
                  <a:srgbClr val="2C204D"/>
                </a:solidFill>
                <a:latin typeface="Aller" panose="020B0503030302020204" pitchFamily="34" charset="0"/>
                <a:ea typeface="Allerta"/>
                <a:cs typeface="Allerta"/>
                <a:sym typeface="Allerta"/>
              </a:rPr>
              <a:t>Gráfico de barras </a:t>
            </a:r>
            <a:r>
              <a:rPr lang="es-419" sz="1200" dirty="0" smtClean="0">
                <a:solidFill>
                  <a:srgbClr val="2C204D"/>
                </a:solidFill>
                <a:latin typeface="Aller" panose="020B0503030302020204" pitchFamily="34" charset="0"/>
                <a:ea typeface="Allerta"/>
                <a:cs typeface="Allerta"/>
                <a:sym typeface="Allerta"/>
              </a:rPr>
              <a:t>apiladas</a:t>
            </a:r>
            <a:endParaRPr sz="1200" dirty="0">
              <a:solidFill>
                <a:srgbClr val="2C204D"/>
              </a:solidFill>
              <a:latin typeface="Aller" panose="020B0503030302020204" pitchFamily="34" charset="0"/>
            </a:endParaRPr>
          </a:p>
        </p:txBody>
      </p:sp>
      <p:sp>
        <p:nvSpPr>
          <p:cNvPr id="14" name="Google Shape;136;p22"/>
          <p:cNvSpPr txBox="1"/>
          <p:nvPr/>
        </p:nvSpPr>
        <p:spPr>
          <a:xfrm>
            <a:off x="6857957" y="1626942"/>
            <a:ext cx="1687391" cy="49168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s-AR" sz="1200" dirty="0" smtClean="0">
                <a:solidFill>
                  <a:srgbClr val="2C204D"/>
                </a:solidFill>
                <a:latin typeface="Aller" panose="020B0503030302020204" pitchFamily="34" charset="0"/>
                <a:ea typeface="Allerta"/>
                <a:cs typeface="Allerta"/>
                <a:sym typeface="Allerta"/>
              </a:rPr>
              <a:t>M</a:t>
            </a:r>
            <a:r>
              <a:rPr lang="es-419" sz="1200" dirty="0" smtClean="0">
                <a:solidFill>
                  <a:srgbClr val="2C204D"/>
                </a:solidFill>
                <a:latin typeface="Aller" panose="020B0503030302020204" pitchFamily="34" charset="0"/>
                <a:ea typeface="Allerta"/>
                <a:cs typeface="Allerta"/>
                <a:sym typeface="Allerta"/>
              </a:rPr>
              <a:t>apa de calor</a:t>
            </a:r>
            <a:endParaRPr sz="1200" dirty="0">
              <a:solidFill>
                <a:srgbClr val="2C204D"/>
              </a:solidFill>
              <a:latin typeface="Aller" panose="020B05030303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63" name="Google Shape;163;p25"/>
          <p:cNvSpPr txBox="1"/>
          <p:nvPr/>
        </p:nvSpPr>
        <p:spPr>
          <a:xfrm>
            <a:off x="1202932" y="1320061"/>
            <a:ext cx="2078887" cy="457218"/>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a:solidFill>
                  <a:srgbClr val="2C204D"/>
                </a:solidFill>
                <a:latin typeface="Aller" pitchFamily="34" charset="0"/>
                <a:ea typeface="Allerta"/>
                <a:cs typeface="Allerta"/>
                <a:sym typeface="Allerta"/>
              </a:rPr>
              <a:t>Histograma</a:t>
            </a:r>
            <a:r>
              <a:rPr lang="es-419" sz="1800" dirty="0">
                <a:solidFill>
                  <a:srgbClr val="2C204D"/>
                </a:solidFill>
                <a:latin typeface="Aller" pitchFamily="34" charset="0"/>
                <a:ea typeface="Allerta"/>
                <a:cs typeface="Allerta"/>
                <a:sym typeface="Allerta"/>
              </a:rPr>
              <a:t>  </a:t>
            </a:r>
            <a:r>
              <a:rPr lang="es-419" sz="1200" dirty="0">
                <a:solidFill>
                  <a:srgbClr val="2C204D"/>
                </a:solidFill>
                <a:latin typeface="Aller" pitchFamily="34" charset="0"/>
                <a:ea typeface="Allerta"/>
                <a:cs typeface="Allerta"/>
                <a:sym typeface="Allerta"/>
              </a:rPr>
              <a:t> </a:t>
            </a:r>
            <a:endParaRPr sz="1200" dirty="0">
              <a:solidFill>
                <a:srgbClr val="2C204D"/>
              </a:solidFill>
              <a:latin typeface="Aller" pitchFamily="34" charset="0"/>
            </a:endParaRPr>
          </a:p>
        </p:txBody>
      </p:sp>
      <p:sp>
        <p:nvSpPr>
          <p:cNvPr id="9" name="Google Shape;104;p20"/>
          <p:cNvSpPr txBox="1">
            <a:spLocks/>
          </p:cNvSpPr>
          <p:nvPr/>
        </p:nvSpPr>
        <p:spPr>
          <a:xfrm>
            <a:off x="311700" y="445025"/>
            <a:ext cx="832906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Distribución Simple</a:t>
            </a:r>
            <a:endParaRPr lang="es-AR" sz="3000" b="1" dirty="0">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848" y="1801813"/>
            <a:ext cx="2252347" cy="2252347"/>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3973" y="1806237"/>
            <a:ext cx="2252347" cy="2252347"/>
          </a:xfrm>
          <a:prstGeom prst="rect">
            <a:avLst/>
          </a:prstGeom>
        </p:spPr>
      </p:pic>
      <p:pic>
        <p:nvPicPr>
          <p:cNvPr id="4"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404" y="1798345"/>
            <a:ext cx="2261041" cy="2252347"/>
          </a:xfrm>
          <a:prstGeom prst="rect">
            <a:avLst/>
          </a:prstGeom>
        </p:spPr>
      </p:pic>
      <p:sp>
        <p:nvSpPr>
          <p:cNvPr id="11" name="Google Shape;163;p25"/>
          <p:cNvSpPr txBox="1"/>
          <p:nvPr/>
        </p:nvSpPr>
        <p:spPr>
          <a:xfrm>
            <a:off x="3720331" y="1350265"/>
            <a:ext cx="1865264" cy="440382"/>
          </a:xfrm>
          <a:prstGeom prst="rect">
            <a:avLst/>
          </a:prstGeom>
          <a:noFill/>
          <a:ln>
            <a:noFill/>
          </a:ln>
        </p:spPr>
        <p:txBody>
          <a:bodyPr spcFirstLastPara="1" wrap="square" lIns="91425" tIns="91425" rIns="91425" bIns="91425" anchor="ctr" anchorCtr="0">
            <a:noAutofit/>
          </a:bodyPr>
          <a:lstStyle/>
          <a:p>
            <a:pPr algn="ctr">
              <a:lnSpc>
                <a:spcPct val="115000"/>
              </a:lnSpc>
              <a:spcAft>
                <a:spcPts val="1000"/>
              </a:spcAft>
              <a:buClr>
                <a:schemeClr val="dk1"/>
              </a:buClr>
              <a:buSzPts val="1100"/>
            </a:pPr>
            <a:r>
              <a:rPr lang="es-419" sz="1200" dirty="0">
                <a:solidFill>
                  <a:srgbClr val="2C204D"/>
                </a:solidFill>
                <a:latin typeface="Aller" pitchFamily="34" charset="0"/>
                <a:ea typeface="Allerta"/>
                <a:cs typeface="Allerta"/>
                <a:sym typeface="Allerta"/>
              </a:rPr>
              <a:t>Gráfico de Densidad</a:t>
            </a:r>
            <a:endParaRPr sz="1200" dirty="0">
              <a:solidFill>
                <a:srgbClr val="2C204D"/>
              </a:solidFill>
              <a:latin typeface="Aller" pitchFamily="34" charset="0"/>
              <a:ea typeface="Allerta"/>
              <a:cs typeface="Allerta"/>
            </a:endParaRPr>
          </a:p>
        </p:txBody>
      </p:sp>
      <p:sp>
        <p:nvSpPr>
          <p:cNvPr id="12" name="Google Shape;163;p25"/>
          <p:cNvSpPr txBox="1"/>
          <p:nvPr/>
        </p:nvSpPr>
        <p:spPr>
          <a:xfrm>
            <a:off x="5909861" y="1333429"/>
            <a:ext cx="2058806" cy="457218"/>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Densidad Acumulada</a:t>
            </a:r>
            <a:endParaRPr sz="1200" dirty="0">
              <a:solidFill>
                <a:srgbClr val="2C204D"/>
              </a:solidFill>
              <a:latin typeface="Aller"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pic>
        <p:nvPicPr>
          <p:cNvPr id="170" name="Google Shape;170;p2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104;p20"/>
          <p:cNvSpPr txBox="1">
            <a:spLocks/>
          </p:cNvSpPr>
          <p:nvPr/>
        </p:nvSpPr>
        <p:spPr>
          <a:xfrm>
            <a:off x="250521" y="445025"/>
            <a:ext cx="83902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chemeClr val="bg2"/>
                </a:solidFill>
                <a:latin typeface="Aller" panose="020B0503030302020204" pitchFamily="34" charset="0"/>
                <a:ea typeface="Allerta"/>
                <a:cs typeface="Allerta"/>
                <a:sym typeface="Allerta"/>
              </a:rPr>
              <a:t> </a:t>
            </a:r>
            <a:r>
              <a:rPr lang="es-419" sz="3600" dirty="0" smtClean="0">
                <a:solidFill>
                  <a:srgbClr val="2C204D"/>
                </a:solidFill>
                <a:latin typeface="Aller" panose="020B0503030302020204" pitchFamily="34" charset="0"/>
                <a:ea typeface="Allerta"/>
                <a:cs typeface="Allerta"/>
                <a:sym typeface="Allerta"/>
              </a:rPr>
              <a:t>Distribución </a:t>
            </a:r>
            <a:r>
              <a:rPr lang="es-419" sz="3600" dirty="0">
                <a:solidFill>
                  <a:srgbClr val="2C204D"/>
                </a:solidFill>
                <a:latin typeface="Aller" panose="020B0503030302020204" pitchFamily="34" charset="0"/>
                <a:ea typeface="Allerta"/>
                <a:cs typeface="Allerta"/>
                <a:sym typeface="Allerta"/>
              </a:rPr>
              <a:t>Múltiple </a:t>
            </a:r>
            <a:endParaRPr lang="es-AR" sz="3000" b="1" dirty="0">
              <a:latin typeface="Aller" panose="020B0503030302020204" pitchFamily="34" charset="0"/>
              <a:ea typeface="Allerta"/>
              <a:cs typeface="Allerta"/>
              <a:sym typeface="Allerta"/>
            </a:endParaRPr>
          </a:p>
        </p:txBody>
      </p:sp>
      <p:pic>
        <p:nvPicPr>
          <p:cNvPr id="17" name="1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0351" y="1302731"/>
            <a:ext cx="1692222" cy="1692222"/>
          </a:xfrm>
          <a:prstGeom prst="rect">
            <a:avLst/>
          </a:prstGeom>
        </p:spPr>
      </p:pic>
      <p:pic>
        <p:nvPicPr>
          <p:cNvPr id="19" name="18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5380" y="1302731"/>
            <a:ext cx="1692222" cy="1692222"/>
          </a:xfrm>
          <a:prstGeom prst="rect">
            <a:avLst/>
          </a:prstGeom>
        </p:spPr>
      </p:pic>
      <p:pic>
        <p:nvPicPr>
          <p:cNvPr id="20" name="19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4599" y="1282834"/>
            <a:ext cx="1698754" cy="1692222"/>
          </a:xfrm>
          <a:prstGeom prst="rect">
            <a:avLst/>
          </a:prstGeom>
        </p:spPr>
      </p:pic>
      <p:pic>
        <p:nvPicPr>
          <p:cNvPr id="21" name="20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4431" y="3113484"/>
            <a:ext cx="1698754" cy="1692222"/>
          </a:xfrm>
          <a:prstGeom prst="rect">
            <a:avLst/>
          </a:prstGeom>
        </p:spPr>
      </p:pic>
      <p:pic>
        <p:nvPicPr>
          <p:cNvPr id="22" name="21 Imagen"/>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5380" y="3113484"/>
            <a:ext cx="1692222" cy="1692222"/>
          </a:xfrm>
          <a:prstGeom prst="rect">
            <a:avLst/>
          </a:prstGeom>
        </p:spPr>
      </p:pic>
      <p:pic>
        <p:nvPicPr>
          <p:cNvPr id="23" name="22 Image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0515" y="3113484"/>
            <a:ext cx="1652058" cy="1692222"/>
          </a:xfrm>
          <a:prstGeom prst="rect">
            <a:avLst/>
          </a:prstGeom>
        </p:spPr>
      </p:pic>
    </p:spTree>
    <p:extLst>
      <p:ext uri="{BB962C8B-B14F-4D97-AF65-F5344CB8AC3E}">
        <p14:creationId xmlns:p14="http://schemas.microsoft.com/office/powerpoint/2010/main" val="373565234"/>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263313" y="4108250"/>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s-419" sz="1200" dirty="0" smtClean="0">
                <a:solidFill>
                  <a:srgbClr val="333333"/>
                </a:solidFill>
                <a:highlight>
                  <a:srgbClr val="FFFFFF"/>
                </a:highlight>
                <a:latin typeface="Aller" panose="020B0503030302020204" pitchFamily="34" charset="0"/>
              </a:rPr>
              <a:t>                        </a:t>
            </a:r>
            <a:endParaRPr sz="3000" dirty="0">
              <a:solidFill>
                <a:srgbClr val="41B6A6"/>
              </a:solidFill>
              <a:latin typeface="Aller" panose="020B0503030302020204" pitchFamily="34" charset="0"/>
              <a:ea typeface="Allerta"/>
              <a:cs typeface="Allerta"/>
              <a:sym typeface="Allerta"/>
            </a:endParaRPr>
          </a:p>
          <a:p>
            <a:pPr marL="0" lvl="0" indent="0" algn="l" rtl="0">
              <a:lnSpc>
                <a:spcPct val="115000"/>
              </a:lnSpc>
              <a:spcBef>
                <a:spcPts val="1000"/>
              </a:spcBef>
              <a:spcAft>
                <a:spcPts val="1000"/>
              </a:spcAft>
              <a:buNone/>
            </a:pPr>
            <a:r>
              <a:rPr lang="es-419" sz="3000" b="1" dirty="0">
                <a:solidFill>
                  <a:srgbClr val="41B6A6"/>
                </a:solidFill>
                <a:latin typeface="Allerta"/>
                <a:ea typeface="Allerta"/>
                <a:cs typeface="Allerta"/>
                <a:sym typeface="Allerta"/>
              </a:rPr>
              <a:t>               </a:t>
            </a:r>
            <a:endParaRPr sz="3000" b="1" dirty="0">
              <a:latin typeface="Allerta"/>
              <a:ea typeface="Allerta"/>
              <a:cs typeface="Allerta"/>
              <a:sym typeface="Allerta"/>
            </a:endParaRPr>
          </a:p>
        </p:txBody>
      </p:sp>
      <p:pic>
        <p:nvPicPr>
          <p:cNvPr id="180" name="Google Shape;180;p27"/>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104;p20"/>
          <p:cNvSpPr txBox="1">
            <a:spLocks/>
          </p:cNvSpPr>
          <p:nvPr/>
        </p:nvSpPr>
        <p:spPr>
          <a:xfrm>
            <a:off x="311700" y="445025"/>
            <a:ext cx="832906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smtClean="0">
                <a:solidFill>
                  <a:srgbClr val="2C204D"/>
                </a:solidFill>
                <a:latin typeface="Aller" panose="020B0503030302020204" pitchFamily="34" charset="0"/>
                <a:ea typeface="Allerta"/>
                <a:cs typeface="Allerta"/>
                <a:sym typeface="Allerta"/>
              </a:rPr>
              <a:t>Proporción (una variable)</a:t>
            </a:r>
            <a:endParaRPr lang="es-AR" sz="3000" b="1" dirty="0">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409" y="2036030"/>
            <a:ext cx="3327601" cy="1861444"/>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035" y="2024889"/>
            <a:ext cx="1861444" cy="1861444"/>
          </a:xfrm>
          <a:prstGeom prst="rect">
            <a:avLst/>
          </a:prstGeom>
        </p:spPr>
      </p:pic>
      <p:sp>
        <p:nvSpPr>
          <p:cNvPr id="11" name="Google Shape;163;p25"/>
          <p:cNvSpPr txBox="1"/>
          <p:nvPr/>
        </p:nvSpPr>
        <p:spPr>
          <a:xfrm>
            <a:off x="2155035" y="1474599"/>
            <a:ext cx="1861752" cy="457218"/>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Gráfico de torta</a:t>
            </a:r>
            <a:r>
              <a:rPr lang="es-419" sz="1800" dirty="0" smtClean="0">
                <a:solidFill>
                  <a:srgbClr val="2C204D"/>
                </a:solidFill>
                <a:latin typeface="Aller" pitchFamily="34" charset="0"/>
                <a:ea typeface="Allerta"/>
                <a:cs typeface="Allerta"/>
                <a:sym typeface="Allerta"/>
              </a:rPr>
              <a:t>  </a:t>
            </a:r>
            <a:r>
              <a:rPr lang="es-419" sz="1200" dirty="0" smtClean="0">
                <a:solidFill>
                  <a:srgbClr val="2C204D"/>
                </a:solidFill>
                <a:latin typeface="Aller" pitchFamily="34" charset="0"/>
                <a:ea typeface="Allerta"/>
                <a:cs typeface="Allerta"/>
                <a:sym typeface="Allerta"/>
              </a:rPr>
              <a:t> </a:t>
            </a:r>
            <a:endParaRPr sz="1200" dirty="0">
              <a:solidFill>
                <a:srgbClr val="2C204D"/>
              </a:solidFill>
              <a:latin typeface="Aller" pitchFamily="34" charset="0"/>
            </a:endParaRPr>
          </a:p>
        </p:txBody>
      </p:sp>
      <p:sp>
        <p:nvSpPr>
          <p:cNvPr id="12" name="Google Shape;163;p25"/>
          <p:cNvSpPr txBox="1"/>
          <p:nvPr/>
        </p:nvSpPr>
        <p:spPr>
          <a:xfrm>
            <a:off x="4250409" y="1494794"/>
            <a:ext cx="3327601" cy="457218"/>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Gráfico de barras</a:t>
            </a:r>
            <a:r>
              <a:rPr lang="es-419" sz="1800" dirty="0" smtClean="0">
                <a:solidFill>
                  <a:srgbClr val="2C204D"/>
                </a:solidFill>
                <a:latin typeface="Aller" pitchFamily="34" charset="0"/>
                <a:ea typeface="Allerta"/>
                <a:cs typeface="Allerta"/>
                <a:sym typeface="Allerta"/>
              </a:rPr>
              <a:t>  </a:t>
            </a:r>
            <a:r>
              <a:rPr lang="es-419" sz="1200" dirty="0" smtClean="0">
                <a:solidFill>
                  <a:srgbClr val="2C204D"/>
                </a:solidFill>
                <a:latin typeface="Aller" pitchFamily="34" charset="0"/>
                <a:ea typeface="Allerta"/>
                <a:cs typeface="Allerta"/>
                <a:sym typeface="Allerta"/>
              </a:rPr>
              <a:t> </a:t>
            </a:r>
            <a:endParaRPr sz="1200" dirty="0">
              <a:solidFill>
                <a:srgbClr val="2C204D"/>
              </a:solidFill>
              <a:latin typeface="Aller"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0" name="Google Shape;200;p29"/>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03" name="Google Shape;203;p29"/>
          <p:cNvSpPr txBox="1"/>
          <p:nvPr/>
        </p:nvSpPr>
        <p:spPr>
          <a:xfrm>
            <a:off x="2743201" y="1538309"/>
            <a:ext cx="3563736" cy="51432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b="1" dirty="0">
                <a:solidFill>
                  <a:srgbClr val="2C204D"/>
                </a:solidFill>
                <a:latin typeface="Allerta"/>
                <a:ea typeface="Allerta"/>
                <a:cs typeface="Allerta"/>
                <a:sym typeface="Allerta"/>
              </a:rPr>
              <a:t> </a:t>
            </a:r>
            <a:r>
              <a:rPr lang="es-419" sz="1200" dirty="0" smtClean="0">
                <a:solidFill>
                  <a:srgbClr val="2C204D"/>
                </a:solidFill>
                <a:latin typeface="Aller" pitchFamily="34" charset="0"/>
                <a:ea typeface="Allerta"/>
                <a:cs typeface="Allerta"/>
                <a:sym typeface="Allerta"/>
              </a:rPr>
              <a:t>Gráfico de barras</a:t>
            </a:r>
            <a:endParaRPr sz="1800" dirty="0">
              <a:solidFill>
                <a:srgbClr val="2C204D"/>
              </a:solidFill>
              <a:latin typeface="Aller" pitchFamily="34" charset="0"/>
            </a:endParaRPr>
          </a:p>
          <a:p>
            <a:pPr marL="0" lvl="0" indent="0" algn="ctr" rtl="0">
              <a:spcBef>
                <a:spcPts val="1000"/>
              </a:spcBef>
              <a:spcAft>
                <a:spcPts val="0"/>
              </a:spcAft>
              <a:buNone/>
            </a:pPr>
            <a:endParaRPr sz="1800" dirty="0"/>
          </a:p>
        </p:txBody>
      </p:sp>
      <p:sp>
        <p:nvSpPr>
          <p:cNvPr id="208" name="Google Shape;208;p29"/>
          <p:cNvSpPr txBox="1"/>
          <p:nvPr/>
        </p:nvSpPr>
        <p:spPr>
          <a:xfrm>
            <a:off x="6320422" y="1563980"/>
            <a:ext cx="2262300" cy="51477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ES" sz="1200" dirty="0" smtClean="0">
                <a:solidFill>
                  <a:srgbClr val="2C204D"/>
                </a:solidFill>
                <a:latin typeface="Aller" pitchFamily="34" charset="0"/>
                <a:ea typeface="Allerta"/>
                <a:cs typeface="Allerta"/>
                <a:sym typeface="Allerta"/>
              </a:rPr>
              <a:t>Densidades apiladas</a:t>
            </a:r>
            <a:endParaRPr sz="1800" dirty="0">
              <a:solidFill>
                <a:srgbClr val="2C204D"/>
              </a:solidFill>
              <a:latin typeface="Aller" pitchFamily="34" charset="0"/>
            </a:endParaRPr>
          </a:p>
          <a:p>
            <a:pPr marL="0" lvl="0" indent="0" algn="ctr" rtl="0">
              <a:spcBef>
                <a:spcPts val="1000"/>
              </a:spcBef>
              <a:spcAft>
                <a:spcPts val="0"/>
              </a:spcAft>
              <a:buNone/>
            </a:pPr>
            <a:endParaRPr sz="1800" dirty="0">
              <a:latin typeface="Aller" pitchFamily="34" charset="0"/>
            </a:endParaRPr>
          </a:p>
        </p:txBody>
      </p:sp>
      <p:sp>
        <p:nvSpPr>
          <p:cNvPr id="13" name="Google Shape;104;p20"/>
          <p:cNvSpPr txBox="1">
            <a:spLocks/>
          </p:cNvSpPr>
          <p:nvPr/>
        </p:nvSpPr>
        <p:spPr>
          <a:xfrm>
            <a:off x="311700" y="445025"/>
            <a:ext cx="8329063" cy="757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smtClean="0">
                <a:solidFill>
                  <a:srgbClr val="2C204D"/>
                </a:solidFill>
                <a:latin typeface="Aller" panose="020B0503030302020204" pitchFamily="34" charset="0"/>
                <a:ea typeface="Allerta"/>
                <a:cs typeface="Allerta"/>
                <a:sym typeface="Allerta"/>
              </a:rPr>
              <a:t>Proporción  (múltiples variables)</a:t>
            </a:r>
            <a:endParaRPr lang="es-AR" sz="3000" b="1" dirty="0">
              <a:latin typeface="Aller" panose="020B0503030302020204" pitchFamily="34" charset="0"/>
              <a:ea typeface="Allerta"/>
              <a:cs typeface="Allerta"/>
              <a:sym typeface="Allerta"/>
            </a:endParaRPr>
          </a:p>
        </p:txBody>
      </p:sp>
      <p:sp>
        <p:nvSpPr>
          <p:cNvPr id="14" name="Google Shape;163;p25"/>
          <p:cNvSpPr txBox="1"/>
          <p:nvPr/>
        </p:nvSpPr>
        <p:spPr>
          <a:xfrm>
            <a:off x="582830" y="1538309"/>
            <a:ext cx="2077231" cy="517316"/>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Múltiples gráficos de torta</a:t>
            </a:r>
            <a:endParaRPr sz="1200" dirty="0">
              <a:solidFill>
                <a:srgbClr val="2C204D"/>
              </a:solidFill>
              <a:latin typeface="Aller" pitchFamily="34" charset="0"/>
            </a:endParaRPr>
          </a:p>
        </p:txBody>
      </p:sp>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5145" y="2116828"/>
            <a:ext cx="2047588" cy="2047588"/>
          </a:xfrm>
          <a:prstGeom prst="rect">
            <a:avLst/>
          </a:prstGeom>
        </p:spPr>
      </p:pic>
      <p:pic>
        <p:nvPicPr>
          <p:cNvPr id="4" name="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3313" y="2094660"/>
            <a:ext cx="3660361" cy="2047588"/>
          </a:xfrm>
          <a:prstGeom prst="rect">
            <a:avLst/>
          </a:prstGeom>
        </p:spPr>
      </p:pic>
      <p:grpSp>
        <p:nvGrpSpPr>
          <p:cNvPr id="8" name="7 Grupo"/>
          <p:cNvGrpSpPr/>
          <p:nvPr/>
        </p:nvGrpSpPr>
        <p:grpSpPr>
          <a:xfrm>
            <a:off x="665969" y="2089925"/>
            <a:ext cx="1838325" cy="2058975"/>
            <a:chOff x="325568" y="1974451"/>
            <a:chExt cx="1838325" cy="2264873"/>
          </a:xfrm>
        </p:grpSpPr>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68" y="1974451"/>
              <a:ext cx="1838325" cy="77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68" y="2749286"/>
              <a:ext cx="1838325" cy="73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68" y="3481322"/>
              <a:ext cx="1838325" cy="75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0" name="Google Shape;200;p29"/>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03" name="Google Shape;203;p29"/>
          <p:cNvSpPr txBox="1"/>
          <p:nvPr/>
        </p:nvSpPr>
        <p:spPr>
          <a:xfrm>
            <a:off x="3574021" y="1415543"/>
            <a:ext cx="1804419" cy="51432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b="1" dirty="0">
                <a:solidFill>
                  <a:srgbClr val="41B6A6"/>
                </a:solidFill>
                <a:latin typeface="Allerta"/>
                <a:ea typeface="Allerta"/>
                <a:cs typeface="Allerta"/>
                <a:sym typeface="Allerta"/>
              </a:rPr>
              <a:t> </a:t>
            </a:r>
            <a:r>
              <a:rPr lang="es-419" sz="1200" dirty="0">
                <a:solidFill>
                  <a:srgbClr val="2C204D"/>
                </a:solidFill>
                <a:latin typeface="Aller" pitchFamily="34" charset="0"/>
                <a:ea typeface="Allerta"/>
                <a:cs typeface="Allerta"/>
                <a:sym typeface="Allerta"/>
              </a:rPr>
              <a:t>Mapa de árboles</a:t>
            </a:r>
            <a:r>
              <a:rPr lang="es-419" sz="1800" dirty="0">
                <a:solidFill>
                  <a:srgbClr val="2C204D"/>
                </a:solidFill>
                <a:latin typeface="Aller" pitchFamily="34" charset="0"/>
                <a:ea typeface="Allerta"/>
                <a:cs typeface="Allerta"/>
                <a:sym typeface="Allerta"/>
              </a:rPr>
              <a:t>     </a:t>
            </a:r>
            <a:endParaRPr sz="1800" dirty="0">
              <a:solidFill>
                <a:srgbClr val="2C204D"/>
              </a:solidFill>
              <a:latin typeface="Aller" pitchFamily="34" charset="0"/>
            </a:endParaRPr>
          </a:p>
          <a:p>
            <a:pPr marL="0" lvl="0" indent="0" algn="ctr" rtl="0">
              <a:spcBef>
                <a:spcPts val="1000"/>
              </a:spcBef>
              <a:spcAft>
                <a:spcPts val="0"/>
              </a:spcAft>
              <a:buNone/>
            </a:pPr>
            <a:endParaRPr sz="1800" dirty="0"/>
          </a:p>
        </p:txBody>
      </p:sp>
      <p:sp>
        <p:nvSpPr>
          <p:cNvPr id="208" name="Google Shape;208;p29"/>
          <p:cNvSpPr txBox="1"/>
          <p:nvPr/>
        </p:nvSpPr>
        <p:spPr>
          <a:xfrm>
            <a:off x="5971429" y="1426158"/>
            <a:ext cx="1912945" cy="51477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Diagrama de sankey</a:t>
            </a:r>
            <a:r>
              <a:rPr lang="es-419" sz="1800" dirty="0">
                <a:solidFill>
                  <a:srgbClr val="2C204D"/>
                </a:solidFill>
                <a:latin typeface="Aller" pitchFamily="34" charset="0"/>
                <a:ea typeface="Allerta"/>
                <a:cs typeface="Allerta"/>
                <a:sym typeface="Allerta"/>
              </a:rPr>
              <a:t>      </a:t>
            </a:r>
            <a:endParaRPr sz="1800" dirty="0">
              <a:solidFill>
                <a:srgbClr val="2C204D"/>
              </a:solidFill>
              <a:latin typeface="Aller" pitchFamily="34" charset="0"/>
            </a:endParaRPr>
          </a:p>
          <a:p>
            <a:pPr marL="0" lvl="0" indent="0" algn="ctr" rtl="0">
              <a:spcBef>
                <a:spcPts val="1000"/>
              </a:spcBef>
              <a:spcAft>
                <a:spcPts val="0"/>
              </a:spcAft>
              <a:buNone/>
            </a:pPr>
            <a:endParaRPr sz="1800" dirty="0">
              <a:latin typeface="Aller" pitchFamily="34" charset="0"/>
            </a:endParaRPr>
          </a:p>
        </p:txBody>
      </p:sp>
      <p:sp>
        <p:nvSpPr>
          <p:cNvPr id="13" name="Google Shape;104;p20"/>
          <p:cNvSpPr txBox="1">
            <a:spLocks/>
          </p:cNvSpPr>
          <p:nvPr/>
        </p:nvSpPr>
        <p:spPr>
          <a:xfrm>
            <a:off x="311700" y="445025"/>
            <a:ext cx="8329063" cy="757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Proporción (múltiples variables)</a:t>
            </a:r>
            <a:endParaRPr lang="es-AR" sz="3000" b="1" dirty="0">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786" y="2010333"/>
            <a:ext cx="2047588" cy="2047588"/>
          </a:xfrm>
          <a:prstGeom prst="rect">
            <a:avLst/>
          </a:prstGeom>
        </p:spPr>
      </p:pic>
      <p:sp>
        <p:nvSpPr>
          <p:cNvPr id="14" name="Google Shape;163;p25"/>
          <p:cNvSpPr txBox="1"/>
          <p:nvPr/>
        </p:nvSpPr>
        <p:spPr>
          <a:xfrm>
            <a:off x="1264255" y="1633160"/>
            <a:ext cx="2119207" cy="28244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Gráfico de Mosaico</a:t>
            </a:r>
            <a:endParaRPr sz="1200" dirty="0">
              <a:solidFill>
                <a:srgbClr val="2C204D"/>
              </a:solidFill>
              <a:latin typeface="Aller" pitchFamily="34" charset="0"/>
            </a:endParaRPr>
          </a:p>
        </p:txBody>
      </p: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806" y="2026847"/>
            <a:ext cx="2047588" cy="2047588"/>
          </a:xfrm>
          <a:prstGeom prst="rect">
            <a:avLst/>
          </a:prstGeom>
        </p:spPr>
      </p:pic>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6565" y="1996320"/>
            <a:ext cx="2055492" cy="2047588"/>
          </a:xfrm>
          <a:prstGeom prst="rect">
            <a:avLst/>
          </a:prstGeom>
        </p:spPr>
      </p:pic>
    </p:spTree>
    <p:extLst>
      <p:ext uri="{BB962C8B-B14F-4D97-AF65-F5344CB8AC3E}">
        <p14:creationId xmlns:p14="http://schemas.microsoft.com/office/powerpoint/2010/main" val="769138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385104" y="70283"/>
            <a:ext cx="4456039" cy="857400"/>
          </a:xfrm>
        </p:spPr>
        <p:txBody>
          <a:bodyPr/>
          <a:lstStyle/>
          <a:p>
            <a:r>
              <a:rPr lang="es-AR" sz="3000" dirty="0">
                <a:solidFill>
                  <a:srgbClr val="41B6A6"/>
                </a:solidFill>
                <a:latin typeface="Aller" panose="020B0503030302020204" pitchFamily="34" charset="0"/>
                <a:ea typeface="Allerta"/>
                <a:cs typeface="Allerta"/>
              </a:rPr>
              <a:t>Hoy hablamos sobre…</a:t>
            </a:r>
            <a:endParaRPr lang="en-US" sz="3000" dirty="0">
              <a:solidFill>
                <a:srgbClr val="41B6A6"/>
              </a:solidFill>
              <a:latin typeface="Aller" panose="020B0503030302020204" pitchFamily="34" charset="0"/>
              <a:ea typeface="Allerta"/>
              <a:cs typeface="Allerta"/>
            </a:endParaRPr>
          </a:p>
        </p:txBody>
      </p:sp>
      <p:sp>
        <p:nvSpPr>
          <p:cNvPr id="10" name="Shape 80"/>
          <p:cNvSpPr txBox="1">
            <a:spLocks noGrp="1"/>
          </p:cNvSpPr>
          <p:nvPr>
            <p:ph type="body" idx="2"/>
          </p:nvPr>
        </p:nvSpPr>
        <p:spPr>
          <a:xfrm>
            <a:off x="326265" y="582991"/>
            <a:ext cx="7177193" cy="4351894"/>
          </a:xfrm>
          <a:prstGeom prst="rect">
            <a:avLst/>
          </a:prstGeom>
        </p:spPr>
        <p:txBody>
          <a:bodyPr spcFirstLastPara="1" wrap="square" lIns="91425" tIns="91425" rIns="91425" bIns="91425" anchor="t" anchorCtr="0">
            <a:noAutofit/>
          </a:bodyPr>
          <a:lstStyle/>
          <a:p>
            <a:pPr defTabSz="914378">
              <a:buClrTx/>
              <a:buSzTx/>
              <a:buNone/>
              <a:defRPr/>
            </a:pPr>
            <a:r>
              <a:rPr lang="en" sz="2000" dirty="0" smtClean="0">
                <a:solidFill>
                  <a:srgbClr val="41B6A6"/>
                </a:solidFill>
                <a:latin typeface="Aller" panose="020B0503030302020204" pitchFamily="34" charset="0"/>
                <a:ea typeface="Allerta"/>
                <a:cs typeface="Allerta"/>
              </a:rPr>
              <a:t>PARTE 2:</a:t>
            </a:r>
          </a:p>
          <a:p>
            <a:pPr defTabSz="914378">
              <a:buClrTx/>
              <a:buSzTx/>
              <a:buNone/>
              <a:defRPr/>
            </a:pPr>
            <a:endParaRPr lang="es-MX" sz="2000" b="1" dirty="0"/>
          </a:p>
          <a:p>
            <a:pPr defTabSz="914378">
              <a:lnSpc>
                <a:spcPct val="150000"/>
              </a:lnSpc>
              <a:buClrTx/>
              <a:buSzTx/>
              <a:defRPr/>
            </a:pPr>
            <a:r>
              <a:rPr lang="en" b="1" dirty="0">
                <a:solidFill>
                  <a:srgbClr val="2C204D"/>
                </a:solidFill>
                <a:latin typeface="Aller" panose="020B0503030302020204" pitchFamily="34" charset="0"/>
              </a:rPr>
              <a:t>El </a:t>
            </a:r>
            <a:r>
              <a:rPr lang="es-AR" b="1" dirty="0">
                <a:solidFill>
                  <a:srgbClr val="2C204D"/>
                </a:solidFill>
                <a:latin typeface="Aller" panose="020B0503030302020204" pitchFamily="34" charset="0"/>
              </a:rPr>
              <a:t>paquete ggplot2 </a:t>
            </a:r>
          </a:p>
          <a:p>
            <a:pPr indent="0" defTabSz="914378">
              <a:lnSpc>
                <a:spcPct val="100000"/>
              </a:lnSpc>
              <a:buClrTx/>
              <a:buSzTx/>
              <a:buFont typeface="Arial"/>
              <a:buNone/>
              <a:defRPr/>
            </a:pPr>
            <a:r>
              <a:rPr lang="en" dirty="0">
                <a:solidFill>
                  <a:srgbClr val="2C204D"/>
                </a:solidFill>
                <a:latin typeface="Aller" panose="020B0503030302020204" pitchFamily="34" charset="0"/>
              </a:rPr>
              <a:t>El </a:t>
            </a:r>
            <a:r>
              <a:rPr lang="es-AR" dirty="0">
                <a:solidFill>
                  <a:srgbClr val="2C204D"/>
                </a:solidFill>
                <a:latin typeface="Aller" panose="020B0503030302020204" pitchFamily="34" charset="0"/>
              </a:rPr>
              <a:t>paquete ggplot2 y </a:t>
            </a:r>
            <a:r>
              <a:rPr lang="es-MX" dirty="0">
                <a:solidFill>
                  <a:srgbClr val="2C204D"/>
                </a:solidFill>
                <a:latin typeface="Aller" panose="020B0503030302020204" pitchFamily="34" charset="0"/>
              </a:rPr>
              <a:t>la gramática de gráficos en capas</a:t>
            </a:r>
            <a:endParaRPr lang="es-AR" dirty="0">
              <a:solidFill>
                <a:srgbClr val="2C204D"/>
              </a:solidFill>
              <a:latin typeface="Aller" panose="020B0503030302020204" pitchFamily="34" charset="0"/>
            </a:endParaRPr>
          </a:p>
          <a:p>
            <a:pPr indent="0" defTabSz="914378">
              <a:lnSpc>
                <a:spcPct val="100000"/>
              </a:lnSpc>
              <a:buClrTx/>
              <a:buSzTx/>
              <a:buFont typeface="Arial"/>
              <a:buNone/>
              <a:defRPr/>
            </a:pPr>
            <a:r>
              <a:rPr lang="es-MX" dirty="0">
                <a:solidFill>
                  <a:srgbClr val="2C204D"/>
                </a:solidFill>
                <a:latin typeface="Aller" panose="020B0503030302020204" pitchFamily="34" charset="0"/>
              </a:rPr>
              <a:t>Capas de un gráfico</a:t>
            </a:r>
          </a:p>
          <a:p>
            <a:pPr indent="0" defTabSz="914378">
              <a:lnSpc>
                <a:spcPct val="100000"/>
              </a:lnSpc>
              <a:buClrTx/>
              <a:buSzTx/>
              <a:buFont typeface="Arial"/>
              <a:buNone/>
              <a:defRPr/>
            </a:pPr>
            <a:r>
              <a:rPr lang="es-MX" dirty="0">
                <a:solidFill>
                  <a:srgbClr val="2C204D"/>
                </a:solidFill>
                <a:latin typeface="Aller" panose="020B0503030302020204" pitchFamily="34" charset="0"/>
              </a:rPr>
              <a:t>Sintaxis - Mi primer gráfico</a:t>
            </a:r>
          </a:p>
          <a:p>
            <a:pPr marL="139700" indent="0">
              <a:buNone/>
            </a:pPr>
            <a:endParaRPr lang="es-MX" dirty="0" smtClean="0">
              <a:solidFill>
                <a:srgbClr val="2C204D"/>
              </a:solidFill>
              <a:latin typeface="Aller" panose="020B0503030302020204" pitchFamily="34" charset="0"/>
            </a:endParaRPr>
          </a:p>
          <a:p>
            <a:pPr defTabSz="914378">
              <a:lnSpc>
                <a:spcPct val="150000"/>
              </a:lnSpc>
              <a:buClrTx/>
              <a:buSzTx/>
              <a:defRPr/>
            </a:pPr>
            <a:r>
              <a:rPr lang="es-AR" b="1" dirty="0">
                <a:solidFill>
                  <a:srgbClr val="2C204D"/>
                </a:solidFill>
                <a:latin typeface="Aller" panose="020B0503030302020204" pitchFamily="34" charset="0"/>
              </a:rPr>
              <a:t>¿Por dónde empiezo? </a:t>
            </a:r>
          </a:p>
          <a:p>
            <a:pPr indent="0" defTabSz="914378">
              <a:lnSpc>
                <a:spcPct val="100000"/>
              </a:lnSpc>
              <a:buSzTx/>
              <a:buNone/>
              <a:defRPr/>
            </a:pPr>
            <a:r>
              <a:rPr lang="es-AR" dirty="0" smtClean="0">
                <a:solidFill>
                  <a:srgbClr val="2C204D"/>
                </a:solidFill>
                <a:latin typeface="Aller" panose="020B0503030302020204" pitchFamily="34" charset="0"/>
                <a:ea typeface="Allerta"/>
                <a:cs typeface="Allerta"/>
              </a:rPr>
              <a:t> Comunidades </a:t>
            </a:r>
            <a:r>
              <a:rPr lang="es-AR" dirty="0">
                <a:solidFill>
                  <a:srgbClr val="2C204D"/>
                </a:solidFill>
                <a:latin typeface="Aller" panose="020B0503030302020204" pitchFamily="34" charset="0"/>
                <a:ea typeface="Allerta"/>
                <a:cs typeface="Allerta"/>
              </a:rPr>
              <a:t>de aprendizaje: </a:t>
            </a:r>
            <a:r>
              <a:rPr lang="es-MX" dirty="0">
                <a:solidFill>
                  <a:srgbClr val="2C204D"/>
                </a:solidFill>
                <a:latin typeface="Aller" panose="020B0503030302020204" pitchFamily="34" charset="0"/>
                <a:ea typeface="Allerta"/>
                <a:cs typeface="Allerta"/>
              </a:rPr>
              <a:t>#</a:t>
            </a:r>
            <a:r>
              <a:rPr lang="es-MX" dirty="0" err="1">
                <a:solidFill>
                  <a:srgbClr val="2C204D"/>
                </a:solidFill>
                <a:latin typeface="Aller" panose="020B0503030302020204" pitchFamily="34" charset="0"/>
                <a:ea typeface="Allerta"/>
                <a:cs typeface="Allerta"/>
              </a:rPr>
              <a:t>Rladies</a:t>
            </a:r>
            <a:r>
              <a:rPr lang="es-MX" dirty="0">
                <a:solidFill>
                  <a:srgbClr val="2C204D"/>
                </a:solidFill>
                <a:latin typeface="Aller" panose="020B0503030302020204" pitchFamily="34" charset="0"/>
                <a:ea typeface="Allerta"/>
                <a:cs typeface="Allerta"/>
              </a:rPr>
              <a:t>  #R4DSEs  </a:t>
            </a:r>
            <a:r>
              <a:rPr lang="es-AR" dirty="0">
                <a:solidFill>
                  <a:srgbClr val="2C204D"/>
                </a:solidFill>
                <a:latin typeface="Aller" panose="020B0503030302020204" pitchFamily="34" charset="0"/>
                <a:ea typeface="Allerta"/>
                <a:cs typeface="Allerta"/>
              </a:rPr>
              <a:t>#</a:t>
            </a:r>
            <a:r>
              <a:rPr lang="es-AR" dirty="0" err="1">
                <a:solidFill>
                  <a:srgbClr val="2C204D"/>
                </a:solidFill>
                <a:latin typeface="Aller" panose="020B0503030302020204" pitchFamily="34" charset="0"/>
                <a:ea typeface="Allerta"/>
                <a:cs typeface="Allerta"/>
              </a:rPr>
              <a:t>DatosdemierRcoles</a:t>
            </a:r>
            <a:endParaRPr lang="es-AR" dirty="0">
              <a:solidFill>
                <a:srgbClr val="2C204D"/>
              </a:solidFill>
              <a:latin typeface="Aller" panose="020B0503030302020204" pitchFamily="34" charset="0"/>
              <a:ea typeface="Allerta"/>
              <a:cs typeface="Allerta"/>
            </a:endParaRPr>
          </a:p>
          <a:p>
            <a:pPr indent="0" defTabSz="914378">
              <a:lnSpc>
                <a:spcPct val="100000"/>
              </a:lnSpc>
              <a:buSzTx/>
              <a:buNone/>
              <a:defRPr/>
            </a:pPr>
            <a:r>
              <a:rPr lang="es-AR" dirty="0">
                <a:solidFill>
                  <a:srgbClr val="2C204D"/>
                </a:solidFill>
                <a:latin typeface="Aller" panose="020B0503030302020204" pitchFamily="34" charset="0"/>
                <a:ea typeface="Allerta"/>
                <a:cs typeface="Allerta"/>
              </a:rPr>
              <a:t>¿Cómo Participo?</a:t>
            </a:r>
          </a:p>
          <a:p>
            <a:pPr marL="534988" indent="0" defTabSz="914378">
              <a:lnSpc>
                <a:spcPct val="100000"/>
              </a:lnSpc>
              <a:buSzTx/>
              <a:buNone/>
              <a:defRPr/>
            </a:pPr>
            <a:endParaRPr lang="en" dirty="0">
              <a:solidFill>
                <a:srgbClr val="2C204D"/>
              </a:solidFill>
              <a:latin typeface="Aller" panose="020B0503030302020204" pitchFamily="34" charset="0"/>
            </a:endParaRPr>
          </a:p>
          <a:p>
            <a:pPr defTabSz="914378">
              <a:lnSpc>
                <a:spcPct val="150000"/>
              </a:lnSpc>
              <a:buClrTx/>
              <a:buSzTx/>
              <a:defRPr/>
            </a:pPr>
            <a:r>
              <a:rPr lang="es-AR" b="1" dirty="0" err="1">
                <a:solidFill>
                  <a:srgbClr val="2C204D"/>
                </a:solidFill>
                <a:latin typeface="Aller" panose="020B0503030302020204" pitchFamily="34" charset="0"/>
              </a:rPr>
              <a:t>Hands-on</a:t>
            </a:r>
            <a:r>
              <a:rPr lang="es-AR" b="1" dirty="0">
                <a:solidFill>
                  <a:srgbClr val="2C204D"/>
                </a:solidFill>
                <a:latin typeface="Aller" panose="020B0503030302020204" pitchFamily="34" charset="0"/>
              </a:rPr>
              <a:t> con ggplot2 </a:t>
            </a:r>
          </a:p>
          <a:p>
            <a:pPr indent="0" defTabSz="914378">
              <a:lnSpc>
                <a:spcPct val="150000"/>
              </a:lnSpc>
              <a:buSzTx/>
              <a:buNone/>
              <a:defRPr/>
            </a:pPr>
            <a:r>
              <a:rPr lang="es-AR" dirty="0">
                <a:solidFill>
                  <a:srgbClr val="2C204D"/>
                </a:solidFill>
                <a:latin typeface="Aller" panose="020B0503030302020204" pitchFamily="34" charset="0"/>
                <a:ea typeface="Allerta"/>
                <a:cs typeface="Allerta"/>
              </a:rPr>
              <a:t>Practicamos con los </a:t>
            </a:r>
            <a:r>
              <a:rPr lang="es-AR" dirty="0" err="1">
                <a:solidFill>
                  <a:srgbClr val="2C204D"/>
                </a:solidFill>
                <a:latin typeface="Aller" panose="020B0503030302020204" pitchFamily="34" charset="0"/>
                <a:ea typeface="Allerta"/>
                <a:cs typeface="Allerta"/>
              </a:rPr>
              <a:t>datasets</a:t>
            </a:r>
            <a:r>
              <a:rPr lang="es-AR" dirty="0">
                <a:solidFill>
                  <a:srgbClr val="2C204D"/>
                </a:solidFill>
                <a:latin typeface="Aller" panose="020B0503030302020204" pitchFamily="34" charset="0"/>
                <a:ea typeface="Allerta"/>
                <a:cs typeface="Allerta"/>
              </a:rPr>
              <a:t> de:</a:t>
            </a:r>
          </a:p>
          <a:p>
            <a:pPr indent="0" defTabSz="914378">
              <a:lnSpc>
                <a:spcPct val="100000"/>
              </a:lnSpc>
              <a:buSzTx/>
              <a:buNone/>
              <a:defRPr/>
            </a:pPr>
            <a:r>
              <a:rPr lang="es-AR" dirty="0">
                <a:solidFill>
                  <a:srgbClr val="2C204D"/>
                </a:solidFill>
                <a:latin typeface="Aller" panose="020B0503030302020204" pitchFamily="34" charset="0"/>
                <a:ea typeface="Allerta"/>
                <a:cs typeface="Allerta"/>
              </a:rPr>
              <a:t> - Países ( versión al español de </a:t>
            </a:r>
            <a:r>
              <a:rPr lang="es-AR" dirty="0" err="1">
                <a:solidFill>
                  <a:srgbClr val="2C204D"/>
                </a:solidFill>
                <a:latin typeface="Aller" panose="020B0503030302020204" pitchFamily="34" charset="0"/>
                <a:ea typeface="Allerta"/>
                <a:cs typeface="Allerta"/>
              </a:rPr>
              <a:t>gapminder</a:t>
            </a:r>
            <a:r>
              <a:rPr lang="es-AR" dirty="0">
                <a:solidFill>
                  <a:srgbClr val="2C204D"/>
                </a:solidFill>
                <a:latin typeface="Aller" panose="020B0503030302020204" pitchFamily="34" charset="0"/>
                <a:ea typeface="Allerta"/>
                <a:cs typeface="Allerta"/>
              </a:rPr>
              <a:t>) - Legos</a:t>
            </a:r>
            <a:r>
              <a:rPr lang="es-MX" dirty="0">
                <a:solidFill>
                  <a:srgbClr val="2C204D"/>
                </a:solidFill>
                <a:latin typeface="Aller" panose="020B0503030302020204" pitchFamily="34" charset="0"/>
                <a:ea typeface="Allerta"/>
                <a:cs typeface="Allerta"/>
              </a:rPr>
              <a:t>- </a:t>
            </a:r>
            <a:r>
              <a:rPr lang="es-MX" dirty="0" err="1">
                <a:solidFill>
                  <a:srgbClr val="2C204D"/>
                </a:solidFill>
                <a:latin typeface="Aller" panose="020B0503030302020204" pitchFamily="34" charset="0"/>
                <a:ea typeface="Allerta"/>
                <a:cs typeface="Allerta"/>
              </a:rPr>
              <a:t>Babynames</a:t>
            </a:r>
            <a:endParaRPr lang="es-AR" dirty="0">
              <a:solidFill>
                <a:srgbClr val="2C204D"/>
              </a:solidFill>
              <a:latin typeface="Aller" panose="020B0503030302020204" pitchFamily="34" charset="0"/>
              <a:ea typeface="Allerta"/>
              <a:cs typeface="Allerta"/>
            </a:endParaRPr>
          </a:p>
          <a:p>
            <a:pPr indent="0" defTabSz="914378">
              <a:lnSpc>
                <a:spcPct val="100000"/>
              </a:lnSpc>
              <a:buSzTx/>
              <a:buNone/>
              <a:defRPr/>
            </a:pPr>
            <a:endParaRPr lang="es-AR" dirty="0">
              <a:solidFill>
                <a:srgbClr val="2C204D"/>
              </a:solidFill>
              <a:latin typeface="Aller" panose="020B0503030302020204" pitchFamily="34" charset="0"/>
              <a:ea typeface="Allerta"/>
              <a:cs typeface="Allerta"/>
            </a:endParaRPr>
          </a:p>
          <a:p>
            <a:pPr defTabSz="914378">
              <a:buClrTx/>
              <a:buSzTx/>
              <a:defRPr/>
            </a:pPr>
            <a:endParaRPr lang="en" dirty="0" smtClean="0">
              <a:latin typeface="Aller" panose="020B0503030302020204" pitchFamily="34" charset="0"/>
            </a:endParaRPr>
          </a:p>
          <a:p>
            <a:pPr algn="r">
              <a:buClrTx/>
              <a:buSzTx/>
              <a:buNone/>
              <a:defRPr/>
            </a:pPr>
            <a:r>
              <a:rPr lang="es-AR" sz="1200" dirty="0" smtClean="0">
                <a:latin typeface="Aller" panose="020B0503030302020204" pitchFamily="34" charset="0"/>
              </a:rPr>
              <a:t> </a:t>
            </a:r>
            <a:endParaRPr lang="es-AR"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p:txBody>
      </p:sp>
      <p:pic>
        <p:nvPicPr>
          <p:cNvPr id="11"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493" y="2095445"/>
            <a:ext cx="560786" cy="434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9265" y="2103755"/>
            <a:ext cx="443150" cy="4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Resultado de imagen para ggplot2 iri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5411" y="2046389"/>
            <a:ext cx="484418" cy="54497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6842" y="2034141"/>
            <a:ext cx="558685" cy="557219"/>
          </a:xfrm>
          <a:prstGeom prst="rect">
            <a:avLst/>
          </a:prstGeom>
        </p:spPr>
      </p:pic>
    </p:spTree>
    <p:extLst>
      <p:ext uri="{BB962C8B-B14F-4D97-AF65-F5344CB8AC3E}">
        <p14:creationId xmlns:p14="http://schemas.microsoft.com/office/powerpoint/2010/main" val="1217247342"/>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4" name="Google Shape;214;p30"/>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18" name="Google Shape;218;p30"/>
          <p:cNvSpPr txBox="1"/>
          <p:nvPr/>
        </p:nvSpPr>
        <p:spPr>
          <a:xfrm>
            <a:off x="5892282" y="1512644"/>
            <a:ext cx="2047588" cy="59652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smtClean="0">
                <a:solidFill>
                  <a:srgbClr val="2C204D"/>
                </a:solidFill>
                <a:latin typeface="Aller" pitchFamily="34" charset="0"/>
                <a:ea typeface="Allerta"/>
                <a:cs typeface="Allerta"/>
                <a:sym typeface="Allerta"/>
              </a:rPr>
              <a:t>Gráfico </a:t>
            </a:r>
            <a:r>
              <a:rPr lang="es-419" sz="1200" dirty="0">
                <a:solidFill>
                  <a:srgbClr val="2C204D"/>
                </a:solidFill>
                <a:latin typeface="Aller" pitchFamily="34" charset="0"/>
                <a:ea typeface="Allerta"/>
                <a:cs typeface="Allerta"/>
                <a:sym typeface="Allerta"/>
              </a:rPr>
              <a:t>de líneas</a:t>
            </a:r>
            <a:r>
              <a:rPr lang="es-419" sz="1200" dirty="0">
                <a:solidFill>
                  <a:srgbClr val="41B6A6"/>
                </a:solidFill>
                <a:latin typeface="Aller" pitchFamily="34" charset="0"/>
                <a:ea typeface="Allerta"/>
                <a:cs typeface="Allerta"/>
                <a:sym typeface="Allerta"/>
              </a:rPr>
              <a:t> </a:t>
            </a:r>
            <a:r>
              <a:rPr lang="es-419" sz="1200" dirty="0">
                <a:solidFill>
                  <a:srgbClr val="2C204D"/>
                </a:solidFill>
                <a:latin typeface="Aller" pitchFamily="34" charset="0"/>
                <a:ea typeface="Allerta"/>
                <a:cs typeface="Allerta"/>
                <a:sym typeface="Allerta"/>
              </a:rPr>
              <a:t>suavizada</a:t>
            </a:r>
            <a:r>
              <a:rPr lang="es-419" sz="1800" dirty="0">
                <a:solidFill>
                  <a:srgbClr val="2C204D"/>
                </a:solidFill>
                <a:latin typeface="Aller" pitchFamily="34" charset="0"/>
                <a:ea typeface="Allerta"/>
                <a:cs typeface="Allerta"/>
                <a:sym typeface="Allerta"/>
              </a:rPr>
              <a:t>  </a:t>
            </a:r>
            <a:endParaRPr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19" name="Google Shape;219;p30"/>
          <p:cNvSpPr txBox="1"/>
          <p:nvPr/>
        </p:nvSpPr>
        <p:spPr>
          <a:xfrm>
            <a:off x="3496372" y="1512644"/>
            <a:ext cx="2129332" cy="49765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Scatterplot conectado  </a:t>
            </a:r>
            <a:endParaRPr sz="1200"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9" name="Google Shape;104;p20"/>
          <p:cNvSpPr txBox="1">
            <a:spLocks/>
          </p:cNvSpPr>
          <p:nvPr/>
        </p:nvSpPr>
        <p:spPr>
          <a:xfrm>
            <a:off x="311700" y="445025"/>
            <a:ext cx="832906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Relación entre ‘x’ e ‘y’ ( </a:t>
            </a:r>
            <a:r>
              <a:rPr lang="es-419" sz="3600" dirty="0" smtClean="0">
                <a:solidFill>
                  <a:srgbClr val="2C204D"/>
                </a:solidFill>
                <a:latin typeface="Aller" panose="020B0503030302020204" pitchFamily="34" charset="0"/>
                <a:ea typeface="Allerta"/>
                <a:cs typeface="Allerta"/>
                <a:sym typeface="Allerta"/>
              </a:rPr>
              <a:t>una variable)</a:t>
            </a:r>
            <a:endParaRPr lang="es-AR" sz="3600" b="1" dirty="0">
              <a:solidFill>
                <a:srgbClr val="2C204D"/>
              </a:solidFill>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470" y="2092757"/>
            <a:ext cx="2055492" cy="2047588"/>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496" y="2092757"/>
            <a:ext cx="2047588" cy="2047588"/>
          </a:xfrm>
          <a:prstGeom prst="rect">
            <a:avLst/>
          </a:prstGeom>
        </p:spPr>
      </p:pic>
      <p:pic>
        <p:nvPicPr>
          <p:cNvPr id="4"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030" y="2109387"/>
            <a:ext cx="2047588" cy="2047588"/>
          </a:xfrm>
          <a:prstGeom prst="rect">
            <a:avLst/>
          </a:prstGeom>
        </p:spPr>
      </p:pic>
      <p:sp>
        <p:nvSpPr>
          <p:cNvPr id="11" name="Google Shape;163;p25"/>
          <p:cNvSpPr txBox="1"/>
          <p:nvPr/>
        </p:nvSpPr>
        <p:spPr>
          <a:xfrm>
            <a:off x="1218218" y="1560784"/>
            <a:ext cx="2055492" cy="500240"/>
          </a:xfrm>
          <a:prstGeom prst="rect">
            <a:avLst/>
          </a:prstGeom>
          <a:noFill/>
          <a:ln>
            <a:noFill/>
          </a:ln>
        </p:spPr>
        <p:txBody>
          <a:bodyPr spcFirstLastPara="1" wrap="square" lIns="91425" tIns="91425" rIns="91425" bIns="91425" anchor="ctr" anchorCtr="0">
            <a:noAutofit/>
          </a:bodyPr>
          <a:lstStyle/>
          <a:p>
            <a:pPr algn="ctr">
              <a:lnSpc>
                <a:spcPct val="115000"/>
              </a:lnSpc>
              <a:spcAft>
                <a:spcPts val="1000"/>
              </a:spcAft>
              <a:buClr>
                <a:schemeClr val="dk1"/>
              </a:buClr>
              <a:buSzPts val="1100"/>
            </a:pPr>
            <a:endParaRPr lang="es-AR" sz="1200" dirty="0" smtClean="0">
              <a:solidFill>
                <a:srgbClr val="2C204D"/>
              </a:solidFill>
              <a:latin typeface="Aller" pitchFamily="34" charset="0"/>
              <a:ea typeface="Allerta"/>
              <a:cs typeface="Allerta"/>
              <a:sym typeface="Allerta"/>
            </a:endParaRPr>
          </a:p>
          <a:p>
            <a:pPr algn="ctr">
              <a:lnSpc>
                <a:spcPct val="115000"/>
              </a:lnSpc>
              <a:spcAft>
                <a:spcPts val="1000"/>
              </a:spcAft>
              <a:buClr>
                <a:schemeClr val="dk1"/>
              </a:buClr>
              <a:buSzPts val="1100"/>
            </a:pPr>
            <a:r>
              <a:rPr lang="es-AR" sz="1200" dirty="0" smtClean="0">
                <a:solidFill>
                  <a:srgbClr val="2C204D"/>
                </a:solidFill>
                <a:latin typeface="Aller" pitchFamily="34" charset="0"/>
                <a:ea typeface="Allerta"/>
                <a:cs typeface="Allerta"/>
                <a:sym typeface="Allerta"/>
              </a:rPr>
              <a:t>Gráfico </a:t>
            </a:r>
            <a:r>
              <a:rPr lang="es-AR" sz="1200" dirty="0">
                <a:solidFill>
                  <a:srgbClr val="2C204D"/>
                </a:solidFill>
                <a:latin typeface="Aller" pitchFamily="34" charset="0"/>
                <a:ea typeface="Allerta"/>
                <a:cs typeface="Allerta"/>
                <a:sym typeface="Allerta"/>
              </a:rPr>
              <a:t>de líneas</a:t>
            </a:r>
            <a:r>
              <a:rPr lang="es-AR" sz="1800" dirty="0">
                <a:solidFill>
                  <a:srgbClr val="2C204D"/>
                </a:solidFill>
                <a:latin typeface="Aller" pitchFamily="34" charset="0"/>
                <a:ea typeface="Allerta"/>
                <a:cs typeface="Allerta"/>
                <a:sym typeface="Allerta"/>
              </a:rPr>
              <a:t>  </a:t>
            </a:r>
            <a:endParaRPr lang="es-AR" sz="1200" dirty="0">
              <a:solidFill>
                <a:srgbClr val="2C204D"/>
              </a:solidFill>
              <a:latin typeface="Aller" pitchFamily="34" charset="0"/>
            </a:endParaRPr>
          </a:p>
          <a:p>
            <a:pPr lvl="0" algn="ctr">
              <a:lnSpc>
                <a:spcPct val="115000"/>
              </a:lnSpc>
              <a:spcAft>
                <a:spcPts val="1000"/>
              </a:spcAft>
              <a:buClr>
                <a:schemeClr val="dk1"/>
              </a:buClr>
              <a:buSzPts val="1100"/>
            </a:pPr>
            <a:r>
              <a:rPr lang="es-419" sz="1800" dirty="0" smtClean="0">
                <a:solidFill>
                  <a:srgbClr val="2C204D"/>
                </a:solidFill>
                <a:latin typeface="Aller" pitchFamily="34" charset="0"/>
                <a:ea typeface="Allerta"/>
                <a:cs typeface="Allerta"/>
                <a:sym typeface="Allerta"/>
              </a:rPr>
              <a:t>  </a:t>
            </a:r>
            <a:r>
              <a:rPr lang="es-419" sz="1200" dirty="0" smtClean="0">
                <a:solidFill>
                  <a:srgbClr val="2C204D"/>
                </a:solidFill>
                <a:latin typeface="Aller" pitchFamily="34" charset="0"/>
                <a:ea typeface="Allerta"/>
                <a:cs typeface="Allerta"/>
                <a:sym typeface="Allerta"/>
              </a:rPr>
              <a:t> </a:t>
            </a:r>
            <a:endParaRPr sz="1200" dirty="0">
              <a:solidFill>
                <a:srgbClr val="2C204D"/>
              </a:solidFill>
              <a:latin typeface="Aller"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4" name="Google Shape;214;p30"/>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16" name="Google Shape;216;p30"/>
          <p:cNvSpPr txBox="1"/>
          <p:nvPr/>
        </p:nvSpPr>
        <p:spPr>
          <a:xfrm>
            <a:off x="1335000" y="1464157"/>
            <a:ext cx="1801800" cy="6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s-419" sz="1200" dirty="0">
                <a:solidFill>
                  <a:srgbClr val="2C204D"/>
                </a:solidFill>
                <a:latin typeface="Aller" pitchFamily="34" charset="0"/>
                <a:ea typeface="Allerta"/>
                <a:cs typeface="Allerta"/>
                <a:sym typeface="Allerta"/>
              </a:rPr>
              <a:t>Gráfico de líneas</a:t>
            </a:r>
            <a:r>
              <a:rPr lang="es-419" sz="1800" dirty="0">
                <a:solidFill>
                  <a:srgbClr val="2C204D"/>
                </a:solidFill>
                <a:latin typeface="Aller" pitchFamily="34" charset="0"/>
                <a:ea typeface="Allerta"/>
                <a:cs typeface="Allerta"/>
                <a:sym typeface="Allerta"/>
              </a:rPr>
              <a:t>  </a:t>
            </a:r>
            <a:endParaRPr dirty="0">
              <a:solidFill>
                <a:srgbClr val="2C204D"/>
              </a:solidFill>
              <a:latin typeface="Aller" pitchFamily="34" charset="0"/>
            </a:endParaRPr>
          </a:p>
          <a:p>
            <a:pPr marL="0" lvl="0" indent="0" algn="ctr" rtl="0">
              <a:lnSpc>
                <a:spcPct val="115000"/>
              </a:lnSpc>
              <a:spcBef>
                <a:spcPts val="1000"/>
              </a:spcBef>
              <a:spcAft>
                <a:spcPts val="0"/>
              </a:spcAft>
              <a:buClr>
                <a:schemeClr val="dk1"/>
              </a:buClr>
              <a:buSzPts val="1100"/>
              <a:buFont typeface="Arial"/>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18" name="Google Shape;218;p30"/>
          <p:cNvSpPr txBox="1"/>
          <p:nvPr/>
        </p:nvSpPr>
        <p:spPr>
          <a:xfrm>
            <a:off x="5824211" y="1532725"/>
            <a:ext cx="2055493" cy="6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Gráfico de </a:t>
            </a:r>
            <a:r>
              <a:rPr lang="es-419" sz="1200" dirty="0" smtClean="0">
                <a:solidFill>
                  <a:srgbClr val="2C204D"/>
                </a:solidFill>
                <a:latin typeface="Aller" pitchFamily="34" charset="0"/>
                <a:ea typeface="Allerta"/>
                <a:cs typeface="Allerta"/>
                <a:sym typeface="Allerta"/>
              </a:rPr>
              <a:t>correlación</a:t>
            </a:r>
            <a:endParaRPr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19" name="Google Shape;219;p30"/>
          <p:cNvSpPr txBox="1"/>
          <p:nvPr/>
        </p:nvSpPr>
        <p:spPr>
          <a:xfrm>
            <a:off x="3521472" y="1548793"/>
            <a:ext cx="2047588" cy="43252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ES" sz="1200" dirty="0" err="1" smtClean="0">
                <a:solidFill>
                  <a:srgbClr val="2C204D"/>
                </a:solidFill>
                <a:latin typeface="Aller" pitchFamily="34" charset="0"/>
                <a:ea typeface="Allerta"/>
                <a:cs typeface="Allerta"/>
                <a:sym typeface="Allerta"/>
              </a:rPr>
              <a:t>Hex</a:t>
            </a:r>
            <a:r>
              <a:rPr lang="es-ES" sz="1200" dirty="0" smtClean="0">
                <a:solidFill>
                  <a:srgbClr val="2C204D"/>
                </a:solidFill>
                <a:latin typeface="Aller" pitchFamily="34" charset="0"/>
                <a:ea typeface="Allerta"/>
                <a:cs typeface="Allerta"/>
                <a:sym typeface="Allerta"/>
              </a:rPr>
              <a:t> </a:t>
            </a:r>
            <a:r>
              <a:rPr lang="es-ES" sz="1200" dirty="0" err="1" smtClean="0">
                <a:solidFill>
                  <a:srgbClr val="2C204D"/>
                </a:solidFill>
                <a:latin typeface="Aller" pitchFamily="34" charset="0"/>
                <a:ea typeface="Allerta"/>
                <a:cs typeface="Allerta"/>
                <a:sym typeface="Allerta"/>
              </a:rPr>
              <a:t>Bins</a:t>
            </a:r>
            <a:endParaRPr sz="1200"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9" name="Google Shape;104;p20"/>
          <p:cNvSpPr txBox="1">
            <a:spLocks/>
          </p:cNvSpPr>
          <p:nvPr/>
        </p:nvSpPr>
        <p:spPr>
          <a:xfrm>
            <a:off x="311700" y="445025"/>
            <a:ext cx="82575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Relación entre </a:t>
            </a:r>
            <a:r>
              <a:rPr lang="es-419" sz="3600" dirty="0" smtClean="0">
                <a:solidFill>
                  <a:srgbClr val="2C204D"/>
                </a:solidFill>
                <a:latin typeface="Aller" panose="020B0503030302020204" pitchFamily="34" charset="0"/>
                <a:ea typeface="Allerta"/>
                <a:cs typeface="Allerta"/>
                <a:sym typeface="Allerta"/>
              </a:rPr>
              <a:t>más de una variable</a:t>
            </a:r>
            <a:endParaRPr lang="es-AR" sz="3600" b="1" dirty="0">
              <a:solidFill>
                <a:srgbClr val="2C204D"/>
              </a:solidFill>
              <a:latin typeface="Aller" panose="020B0503030302020204" pitchFamily="34" charset="0"/>
              <a:ea typeface="Allerta"/>
              <a:cs typeface="Allerta"/>
              <a:sym typeface="Allerta"/>
            </a:endParaRPr>
          </a:p>
        </p:txBody>
      </p:sp>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472" y="2053979"/>
            <a:ext cx="2047588" cy="2047588"/>
          </a:xfrm>
          <a:prstGeom prst="rect">
            <a:avLst/>
          </a:prstGeom>
        </p:spPr>
      </p:pic>
      <p:pic>
        <p:nvPicPr>
          <p:cNvPr id="6" name="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4212" y="2041453"/>
            <a:ext cx="2055492" cy="2047588"/>
          </a:xfrm>
          <a:prstGeom prst="rect">
            <a:avLst/>
          </a:prstGeom>
        </p:spPr>
      </p:pic>
      <p:pic>
        <p:nvPicPr>
          <p:cNvPr id="7" name="6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633" y="2048881"/>
            <a:ext cx="2047588" cy="2047588"/>
          </a:xfrm>
          <a:prstGeom prst="rect">
            <a:avLst/>
          </a:prstGeom>
        </p:spPr>
      </p:pic>
    </p:spTree>
    <p:extLst>
      <p:ext uri="{BB962C8B-B14F-4D97-AF65-F5344CB8AC3E}">
        <p14:creationId xmlns:p14="http://schemas.microsoft.com/office/powerpoint/2010/main" val="2184507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27" name="Google Shape;227;p31"/>
          <p:cNvSpPr txBox="1"/>
          <p:nvPr/>
        </p:nvSpPr>
        <p:spPr>
          <a:xfrm>
            <a:off x="1047979" y="1474164"/>
            <a:ext cx="2371555" cy="56098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Gráfico de dispersión</a:t>
            </a:r>
            <a:r>
              <a:rPr lang="es-419" sz="1800" dirty="0">
                <a:solidFill>
                  <a:srgbClr val="2C204D"/>
                </a:solidFill>
                <a:latin typeface="Aller" pitchFamily="34" charset="0"/>
                <a:ea typeface="Allerta"/>
                <a:cs typeface="Allerta"/>
                <a:sym typeface="Allerta"/>
              </a:rPr>
              <a:t>  </a:t>
            </a:r>
            <a:endParaRPr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28" name="Google Shape;228;p31"/>
          <p:cNvSpPr txBox="1"/>
          <p:nvPr/>
        </p:nvSpPr>
        <p:spPr>
          <a:xfrm>
            <a:off x="5945069" y="1474164"/>
            <a:ext cx="2106486" cy="6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Gráfico de líneas suavizada</a:t>
            </a:r>
            <a:r>
              <a:rPr lang="es-419" sz="1800" dirty="0">
                <a:solidFill>
                  <a:srgbClr val="2C204D"/>
                </a:solidFill>
                <a:latin typeface="Aller" pitchFamily="34" charset="0"/>
                <a:ea typeface="Allerta"/>
                <a:cs typeface="Allerta"/>
                <a:sym typeface="Allerta"/>
              </a:rPr>
              <a:t>  </a:t>
            </a:r>
            <a:endParaRPr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29" name="Google Shape;229;p31"/>
          <p:cNvSpPr txBox="1"/>
          <p:nvPr/>
        </p:nvSpPr>
        <p:spPr>
          <a:xfrm>
            <a:off x="3569918" y="1569960"/>
            <a:ext cx="2083771" cy="50600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Gráfico de burbujas</a:t>
            </a:r>
            <a:endParaRPr sz="1200"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9" name="Google Shape;104;p20"/>
          <p:cNvSpPr txBox="1">
            <a:spLocks/>
          </p:cNvSpPr>
          <p:nvPr/>
        </p:nvSpPr>
        <p:spPr>
          <a:xfrm>
            <a:off x="311700" y="445025"/>
            <a:ext cx="832906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smtClean="0">
                <a:solidFill>
                  <a:srgbClr val="2C204D"/>
                </a:solidFill>
                <a:latin typeface="Aller" panose="020B0503030302020204" pitchFamily="34" charset="0"/>
                <a:ea typeface="Allerta"/>
                <a:cs typeface="Allerta"/>
                <a:sym typeface="Allerta"/>
              </a:rPr>
              <a:t>Dispersión</a:t>
            </a:r>
            <a:endParaRPr lang="es-AR" sz="3600" b="1" dirty="0">
              <a:solidFill>
                <a:srgbClr val="2C204D"/>
              </a:solidFill>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1783" y="2125143"/>
            <a:ext cx="2047588" cy="2047588"/>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4173" y="2137532"/>
            <a:ext cx="2047588" cy="2047588"/>
          </a:xfrm>
          <a:prstGeom prst="rect">
            <a:avLst/>
          </a:prstGeom>
        </p:spPr>
      </p:pic>
      <p:pic>
        <p:nvPicPr>
          <p:cNvPr id="4"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6011" y="2125006"/>
            <a:ext cx="2055492" cy="2047588"/>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48637" y="4287500"/>
            <a:ext cx="8520600" cy="572700"/>
          </a:xfrm>
          <a:prstGeom prst="rect">
            <a:avLst/>
          </a:prstGeom>
        </p:spPr>
        <p:txBody>
          <a:bodyPr spcFirstLastPara="1" wrap="square" lIns="91425" tIns="91425" rIns="91425" bIns="91425" anchor="t" anchorCtr="0">
            <a:noAutofit/>
          </a:bodyPr>
          <a:lstStyle/>
          <a:p>
            <a:pPr marL="914400" lvl="0" indent="0" algn="l" rtl="0">
              <a:lnSpc>
                <a:spcPct val="150000"/>
              </a:lnSpc>
              <a:spcBef>
                <a:spcPts val="1000"/>
              </a:spcBef>
              <a:spcAft>
                <a:spcPts val="0"/>
              </a:spcAft>
              <a:buNone/>
            </a:pPr>
            <a:endParaRPr sz="3000" b="1" dirty="0">
              <a:latin typeface="Allerta"/>
              <a:ea typeface="Allerta"/>
              <a:cs typeface="Allerta"/>
              <a:sym typeface="Allerta"/>
            </a:endParaRPr>
          </a:p>
          <a:p>
            <a:pPr marL="0" lvl="0" indent="0" algn="l" rtl="0">
              <a:lnSpc>
                <a:spcPct val="150000"/>
              </a:lnSpc>
              <a:spcBef>
                <a:spcPts val="1000"/>
              </a:spcBef>
              <a:spcAft>
                <a:spcPts val="0"/>
              </a:spcAft>
              <a:buNone/>
            </a:pPr>
            <a:r>
              <a:rPr lang="es-419" sz="1200" dirty="0">
                <a:solidFill>
                  <a:srgbClr val="333333"/>
                </a:solidFill>
                <a:highlight>
                  <a:srgbClr val="FFFFFF"/>
                </a:highlight>
              </a:rPr>
              <a:t>                                                                              </a:t>
            </a:r>
            <a:endParaRPr sz="3000" b="1" dirty="0">
              <a:solidFill>
                <a:srgbClr val="41B6A6"/>
              </a:solidFill>
              <a:latin typeface="Allerta"/>
              <a:ea typeface="Allerta"/>
              <a:cs typeface="Allerta"/>
              <a:sym typeface="Allerta"/>
            </a:endParaRPr>
          </a:p>
          <a:p>
            <a:pPr marL="0" lvl="0" indent="0" algn="l" rtl="0">
              <a:lnSpc>
                <a:spcPct val="115000"/>
              </a:lnSpc>
              <a:spcBef>
                <a:spcPts val="1000"/>
              </a:spcBef>
              <a:spcAft>
                <a:spcPts val="0"/>
              </a:spcAft>
              <a:buNone/>
            </a:pPr>
            <a:r>
              <a:rPr lang="es-419" sz="3000" b="1" dirty="0">
                <a:solidFill>
                  <a:srgbClr val="41B6A6"/>
                </a:solidFill>
                <a:latin typeface="Allerta"/>
                <a:ea typeface="Allerta"/>
                <a:cs typeface="Allerta"/>
                <a:sym typeface="Allerta"/>
              </a:rPr>
              <a:t>                  </a:t>
            </a:r>
            <a:endParaRPr sz="3000" b="1" dirty="0">
              <a:solidFill>
                <a:srgbClr val="41B6A6"/>
              </a:solidFill>
              <a:latin typeface="Allerta"/>
              <a:ea typeface="Allerta"/>
              <a:cs typeface="Allerta"/>
              <a:sym typeface="Allerta"/>
            </a:endParaRPr>
          </a:p>
          <a:p>
            <a:pPr marL="0" marR="0" lvl="0" indent="0" algn="l" rtl="0">
              <a:lnSpc>
                <a:spcPct val="115000"/>
              </a:lnSpc>
              <a:spcBef>
                <a:spcPts val="1000"/>
              </a:spcBef>
              <a:spcAft>
                <a:spcPts val="1000"/>
              </a:spcAft>
              <a:buNone/>
            </a:pPr>
            <a:endParaRPr sz="3000" b="1" dirty="0">
              <a:latin typeface="Allerta"/>
              <a:ea typeface="Allerta"/>
              <a:cs typeface="Allerta"/>
              <a:sym typeface="Allerta"/>
            </a:endParaRPr>
          </a:p>
        </p:txBody>
      </p:sp>
      <p:pic>
        <p:nvPicPr>
          <p:cNvPr id="236" name="Google Shape;236;p32"/>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38" name="Google Shape;238;p32"/>
          <p:cNvSpPr txBox="1"/>
          <p:nvPr/>
        </p:nvSpPr>
        <p:spPr>
          <a:xfrm>
            <a:off x="518547" y="1528053"/>
            <a:ext cx="1753166" cy="575176"/>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s-ES" sz="1200" dirty="0" smtClean="0">
                <a:solidFill>
                  <a:srgbClr val="2C204D"/>
                </a:solidFill>
                <a:latin typeface="Aller" pitchFamily="34" charset="0"/>
                <a:ea typeface="Allerta"/>
                <a:cs typeface="Allerta"/>
                <a:sym typeface="Allerta"/>
              </a:rPr>
              <a:t>Mapa</a:t>
            </a:r>
            <a:endParaRPr sz="1200" dirty="0">
              <a:solidFill>
                <a:srgbClr val="2C204D"/>
              </a:solidFill>
              <a:latin typeface="Aller" pitchFamily="34" charset="0"/>
              <a:ea typeface="Allerta"/>
              <a:cs typeface="Allerta"/>
              <a:sym typeface="Allerta"/>
            </a:endParaRPr>
          </a:p>
          <a:p>
            <a:pPr marL="0" lvl="0" indent="0" algn="ctr" rtl="0">
              <a:spcBef>
                <a:spcPts val="1000"/>
              </a:spcBef>
              <a:spcAft>
                <a:spcPts val="0"/>
              </a:spcAft>
              <a:buNone/>
            </a:pPr>
            <a:endParaRPr dirty="0"/>
          </a:p>
        </p:txBody>
      </p:sp>
      <p:sp>
        <p:nvSpPr>
          <p:cNvPr id="8" name="Google Shape;104;p20"/>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Datos geoespaciales</a:t>
            </a:r>
            <a:endParaRPr lang="es-AR" sz="3600" b="1" dirty="0">
              <a:solidFill>
                <a:srgbClr val="2C204D"/>
              </a:solidFill>
              <a:latin typeface="Aller" panose="020B0503030302020204" pitchFamily="34" charset="0"/>
              <a:ea typeface="Allerta"/>
              <a:cs typeface="Allerta"/>
              <a:sym typeface="Allerta"/>
            </a:endParaRPr>
          </a:p>
        </p:txBody>
      </p:sp>
      <p:sp>
        <p:nvSpPr>
          <p:cNvPr id="9" name="Google Shape;238;p32"/>
          <p:cNvSpPr txBox="1"/>
          <p:nvPr/>
        </p:nvSpPr>
        <p:spPr>
          <a:xfrm>
            <a:off x="4739433" y="1492309"/>
            <a:ext cx="1644888" cy="462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s-419" sz="1200" dirty="0">
                <a:solidFill>
                  <a:srgbClr val="2C204D"/>
                </a:solidFill>
                <a:latin typeface="Aller" pitchFamily="34" charset="0"/>
                <a:ea typeface="Allerta"/>
                <a:cs typeface="Allerta"/>
                <a:sym typeface="Allerta"/>
              </a:rPr>
              <a:t>Cartograma</a:t>
            </a:r>
            <a:endParaRPr sz="1200" dirty="0">
              <a:solidFill>
                <a:srgbClr val="2C204D"/>
              </a:solidFill>
              <a:latin typeface="Aller" pitchFamily="34" charset="0"/>
              <a:ea typeface="Allerta"/>
              <a:cs typeface="Allerta"/>
              <a:sym typeface="Allerta"/>
            </a:endParaRPr>
          </a:p>
          <a:p>
            <a:pPr marL="0" lvl="0" indent="0" algn="l" rtl="0">
              <a:spcBef>
                <a:spcPts val="1000"/>
              </a:spcBef>
              <a:spcAft>
                <a:spcPts val="0"/>
              </a:spcAft>
              <a:buNone/>
            </a:pPr>
            <a:endParaRPr dirty="0"/>
          </a:p>
        </p:txBody>
      </p:sp>
      <p:sp>
        <p:nvSpPr>
          <p:cNvPr id="10" name="Google Shape;238;p32"/>
          <p:cNvSpPr txBox="1"/>
          <p:nvPr/>
        </p:nvSpPr>
        <p:spPr>
          <a:xfrm>
            <a:off x="6707793" y="1492308"/>
            <a:ext cx="1861444" cy="436265"/>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s-419" sz="1200" dirty="0" smtClean="0">
                <a:solidFill>
                  <a:schemeClr val="dk1"/>
                </a:solidFill>
                <a:latin typeface="Aller" pitchFamily="34" charset="0"/>
                <a:ea typeface="Allerta"/>
                <a:cs typeface="Allerta"/>
                <a:sym typeface="Allerta"/>
              </a:rPr>
              <a:t>Cartograma Heatmap</a:t>
            </a:r>
            <a:endParaRPr sz="1200" dirty="0">
              <a:solidFill>
                <a:schemeClr val="dk1"/>
              </a:solidFill>
              <a:latin typeface="Aller" pitchFamily="34" charset="0"/>
              <a:ea typeface="Allerta"/>
              <a:cs typeface="Allerta"/>
              <a:sym typeface="Allerta"/>
            </a:endParaRPr>
          </a:p>
          <a:p>
            <a:pPr marL="0" lvl="0" indent="0" algn="l" rtl="0">
              <a:spcBef>
                <a:spcPts val="1000"/>
              </a:spcBef>
              <a:spcAft>
                <a:spcPts val="0"/>
              </a:spcAft>
              <a:buNone/>
            </a:pPr>
            <a:endParaRPr dirty="0"/>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47" y="2058381"/>
            <a:ext cx="1861444" cy="1861444"/>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3746" y="2058381"/>
            <a:ext cx="1861444" cy="1861444"/>
          </a:xfrm>
          <a:prstGeom prst="rect">
            <a:avLst/>
          </a:prstGeom>
        </p:spPr>
      </p:pic>
      <p:pic>
        <p:nvPicPr>
          <p:cNvPr id="4"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7563" y="2058381"/>
            <a:ext cx="1868629" cy="1861444"/>
          </a:xfrm>
          <a:prstGeom prst="rect">
            <a:avLst/>
          </a:prstGeom>
        </p:spPr>
      </p:pic>
      <p:pic>
        <p:nvPicPr>
          <p:cNvPr id="5" name="4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7793" y="2058381"/>
            <a:ext cx="1861444" cy="1861444"/>
          </a:xfrm>
          <a:prstGeom prst="rect">
            <a:avLst/>
          </a:prstGeom>
        </p:spPr>
      </p:pic>
      <p:sp>
        <p:nvSpPr>
          <p:cNvPr id="7" name="6 Rectángulo"/>
          <p:cNvSpPr/>
          <p:nvPr/>
        </p:nvSpPr>
        <p:spPr>
          <a:xfrm>
            <a:off x="2563746" y="1569420"/>
            <a:ext cx="1861444" cy="492443"/>
          </a:xfrm>
          <a:prstGeom prst="rect">
            <a:avLst/>
          </a:prstGeom>
        </p:spPr>
        <p:txBody>
          <a:bodyPr wrap="square">
            <a:spAutoFit/>
          </a:bodyPr>
          <a:lstStyle/>
          <a:p>
            <a:pPr algn="ctr"/>
            <a:r>
              <a:rPr lang="es-AR" dirty="0"/>
              <a:t> </a:t>
            </a:r>
            <a:r>
              <a:rPr lang="es-AR" sz="1200" dirty="0">
                <a:solidFill>
                  <a:srgbClr val="2C204D"/>
                </a:solidFill>
                <a:latin typeface="Aller" pitchFamily="34" charset="0"/>
              </a:rPr>
              <a:t>M</a:t>
            </a:r>
            <a:r>
              <a:rPr lang="es-AR" sz="1200" dirty="0" smtClean="0">
                <a:solidFill>
                  <a:srgbClr val="2C204D"/>
                </a:solidFill>
                <a:latin typeface="Aller" pitchFamily="34" charset="0"/>
                <a:ea typeface="Allerta"/>
                <a:cs typeface="Allerta"/>
              </a:rPr>
              <a:t>apa coroplético</a:t>
            </a:r>
          </a:p>
          <a:p>
            <a:endParaRPr lang="es-AR" sz="1200" dirty="0">
              <a:solidFill>
                <a:srgbClr val="2C204D"/>
              </a:solidFill>
              <a:latin typeface="Aller" pitchFamily="34" charset="0"/>
              <a:ea typeface="Allerta"/>
              <a:cs typeface="Allert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712" y="1910074"/>
            <a:ext cx="1555492" cy="1802765"/>
          </a:xfrm>
          <a:prstGeom prst="rect">
            <a:avLst/>
          </a:prstGeom>
        </p:spPr>
      </p:pic>
      <p:sp>
        <p:nvSpPr>
          <p:cNvPr id="5" name="Rectángulo 3"/>
          <p:cNvSpPr/>
          <p:nvPr/>
        </p:nvSpPr>
        <p:spPr>
          <a:xfrm>
            <a:off x="3668206" y="941294"/>
            <a:ext cx="2125903"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4400" i="0" u="none" strike="noStrike" kern="0" cap="none" spc="0" normalizeH="0" baseline="0" noProof="0" dirty="0" smtClean="0">
                <a:ln>
                  <a:noFill/>
                </a:ln>
                <a:solidFill>
                  <a:srgbClr val="41B6A6"/>
                </a:solidFill>
                <a:effectLst/>
                <a:uLnTx/>
                <a:uFillTx/>
                <a:latin typeface="Aller" panose="020B0503030302020204" pitchFamily="34" charset="0"/>
                <a:ea typeface="Allerta"/>
                <a:cs typeface="Allerta"/>
              </a:rPr>
              <a:t>Parte</a:t>
            </a:r>
            <a:r>
              <a:rPr kumimoji="0" lang="es-AR" sz="4400" i="0" u="none" strike="noStrike" kern="0" cap="none" spc="0" normalizeH="0" noProof="0" dirty="0" smtClean="0">
                <a:ln>
                  <a:noFill/>
                </a:ln>
                <a:solidFill>
                  <a:srgbClr val="41B6A6"/>
                </a:solidFill>
                <a:effectLst/>
                <a:uLnTx/>
                <a:uFillTx/>
                <a:latin typeface="Aller" panose="020B0503030302020204" pitchFamily="34" charset="0"/>
                <a:ea typeface="Allerta"/>
                <a:cs typeface="Allerta"/>
              </a:rPr>
              <a:t> </a:t>
            </a:r>
            <a:r>
              <a:rPr kumimoji="0" lang="es-AR" sz="4400" i="0" u="none" strike="noStrike" kern="0" cap="none" spc="0" normalizeH="0" baseline="0" noProof="0" dirty="0" smtClean="0">
                <a:ln>
                  <a:noFill/>
                </a:ln>
                <a:solidFill>
                  <a:srgbClr val="41B6A6"/>
                </a:solidFill>
                <a:effectLst/>
                <a:uLnTx/>
                <a:uFillTx/>
                <a:latin typeface="Aller" panose="020B0503030302020204" pitchFamily="34" charset="0"/>
                <a:ea typeface="Allerta"/>
                <a:cs typeface="Allerta"/>
              </a:rPr>
              <a:t>2 </a:t>
            </a:r>
            <a:endParaRPr kumimoji="0" lang="es-AR" sz="1800" i="0" u="none" strike="noStrike" kern="0" cap="none" spc="0" normalizeH="0" baseline="0" noProof="0" dirty="0" smtClean="0">
              <a:ln>
                <a:noFill/>
              </a:ln>
              <a:solidFill>
                <a:srgbClr val="41B6A6"/>
              </a:solidFill>
              <a:effectLst/>
              <a:uLnTx/>
              <a:uFillTx/>
              <a:latin typeface="Aller" panose="020B0503030302020204" pitchFamily="34" charset="0"/>
            </a:endParaRPr>
          </a:p>
        </p:txBody>
      </p:sp>
      <p:pic>
        <p:nvPicPr>
          <p:cNvPr id="6" name="Google Shape;236;p32"/>
          <p:cNvPicPr preferRelativeResize="0"/>
          <p:nvPr/>
        </p:nvPicPr>
        <p:blipFill>
          <a:blip r:embed="rId4">
            <a:alphaModFix/>
          </a:blip>
          <a:stretch>
            <a:fillRect/>
          </a:stretch>
        </p:blipFill>
        <p:spPr>
          <a:xfrm>
            <a:off x="8068875" y="4287500"/>
            <a:ext cx="1000725" cy="786900"/>
          </a:xfrm>
          <a:prstGeom prst="rect">
            <a:avLst/>
          </a:prstGeom>
          <a:noFill/>
          <a:ln>
            <a:noFill/>
          </a:ln>
        </p:spPr>
      </p:pic>
      <p:pic>
        <p:nvPicPr>
          <p:cNvPr id="7" name="Imagen 6" descr="Parcela Paquete Embalaje · Gráficos vectoriales gratis en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9" y="2571750"/>
            <a:ext cx="1093842" cy="764552"/>
          </a:xfrm>
          <a:prstGeom prst="rect">
            <a:avLst/>
          </a:prstGeom>
        </p:spPr>
      </p:pic>
    </p:spTree>
    <p:extLst>
      <p:ext uri="{BB962C8B-B14F-4D97-AF65-F5344CB8AC3E}">
        <p14:creationId xmlns:p14="http://schemas.microsoft.com/office/powerpoint/2010/main" val="939853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C204D"/>
        </a:solidFill>
        <a:effectLst/>
      </p:bgPr>
    </p:bg>
    <p:spTree>
      <p:nvGrpSpPr>
        <p:cNvPr id="1" name=""/>
        <p:cNvGrpSpPr/>
        <p:nvPr/>
      </p:nvGrpSpPr>
      <p:grpSpPr>
        <a:xfrm>
          <a:off x="0" y="0"/>
          <a:ext cx="0" cy="0"/>
          <a:chOff x="0" y="0"/>
          <a:chExt cx="0" cy="0"/>
        </a:xfrm>
      </p:grpSpPr>
      <p:sp>
        <p:nvSpPr>
          <p:cNvPr id="5" name="Google Shape;69;p16"/>
          <p:cNvSpPr txBox="1">
            <a:spLocks/>
          </p:cNvSpPr>
          <p:nvPr/>
        </p:nvSpPr>
        <p:spPr>
          <a:xfrm>
            <a:off x="1394034" y="1771387"/>
            <a:ext cx="8520600" cy="907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AR" altLang="es-AR" sz="3600" dirty="0">
                <a:solidFill>
                  <a:schemeClr val="bg1"/>
                </a:solidFill>
                <a:latin typeface="Aller Light" pitchFamily="34" charset="0"/>
              </a:rPr>
              <a:t>¿</a:t>
            </a:r>
            <a:r>
              <a:rPr lang="es-AR" altLang="es-AR" sz="3600" dirty="0">
                <a:solidFill>
                  <a:schemeClr val="bg1"/>
                </a:solidFill>
                <a:latin typeface="Aller" pitchFamily="34" charset="0"/>
              </a:rPr>
              <a:t>Qué hay atrás </a:t>
            </a:r>
            <a:r>
              <a:rPr lang="es-AR" altLang="es-AR" sz="3600" dirty="0">
                <a:solidFill>
                  <a:schemeClr val="bg1"/>
                </a:solidFill>
                <a:latin typeface="Aller Light" pitchFamily="34" charset="0"/>
              </a:rPr>
              <a:t>de cada gráfico?</a:t>
            </a:r>
            <a:endParaRPr lang="es-MX" sz="3600" dirty="0">
              <a:solidFill>
                <a:schemeClr val="bg1"/>
              </a:solidFill>
              <a:latin typeface="Aller Light" pitchFamily="34" charset="0"/>
              <a:ea typeface="Allerta"/>
              <a:cs typeface="Allerta"/>
              <a:sym typeface="Allerta"/>
            </a:endParaRPr>
          </a:p>
        </p:txBody>
      </p:sp>
      <p:pic>
        <p:nvPicPr>
          <p:cNvPr id="3" name="Google Shape;236;p32"/>
          <p:cNvPicPr preferRelativeResize="0"/>
          <p:nvPr/>
        </p:nvPicPr>
        <p:blipFill>
          <a:blip r:embed="rId2">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5179033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4551" y="4823943"/>
            <a:ext cx="6749417" cy="639113"/>
          </a:xfrm>
        </p:spPr>
        <p:txBody>
          <a:bodyPr/>
          <a:lstStyle/>
          <a:p>
            <a:pPr>
              <a:lnSpc>
                <a:spcPct val="115000"/>
              </a:lnSpc>
            </a:pPr>
            <a:r>
              <a:rPr lang="es-AR" altLang="es-AR" sz="3600" dirty="0">
                <a:solidFill>
                  <a:srgbClr val="2C204D"/>
                </a:solidFill>
                <a:latin typeface="Aller" pitchFamily="34" charset="0"/>
              </a:rPr>
              <a:t/>
            </a:r>
            <a:br>
              <a:rPr lang="es-AR" altLang="es-AR" sz="3600" dirty="0">
                <a:solidFill>
                  <a:srgbClr val="2C204D"/>
                </a:solidFill>
                <a:latin typeface="Aller" pitchFamily="34" charset="0"/>
              </a:rPr>
            </a:br>
            <a:endParaRPr lang="es-AR" sz="3600" dirty="0">
              <a:solidFill>
                <a:srgbClr val="2C204D"/>
              </a:solidFill>
              <a:latin typeface="Aller"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136" y="1352811"/>
            <a:ext cx="3992136" cy="3193708"/>
          </a:xfrm>
          <a:prstGeom prst="rect">
            <a:avLst/>
          </a:prstGeom>
        </p:spPr>
      </p:pic>
      <p:pic>
        <p:nvPicPr>
          <p:cNvPr id="8" name="Google Shape;236;p32"/>
          <p:cNvPicPr preferRelativeResize="0"/>
          <p:nvPr/>
        </p:nvPicPr>
        <p:blipFill>
          <a:blip r:embed="rId3">
            <a:alphaModFix/>
          </a:blip>
          <a:stretch>
            <a:fillRect/>
          </a:stretch>
        </p:blipFill>
        <p:spPr>
          <a:xfrm>
            <a:off x="8068875" y="4287500"/>
            <a:ext cx="1000725" cy="786900"/>
          </a:xfrm>
          <a:prstGeom prst="rect">
            <a:avLst/>
          </a:prstGeom>
          <a:noFill/>
          <a:ln>
            <a:noFill/>
          </a:ln>
        </p:spPr>
      </p:pic>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558" y="467591"/>
            <a:ext cx="5844886" cy="4675909"/>
          </a:xfrm>
          <a:prstGeom prst="rect">
            <a:avLst/>
          </a:prstGeom>
        </p:spPr>
      </p:pic>
    </p:spTree>
    <p:extLst>
      <p:ext uri="{BB962C8B-B14F-4D97-AF65-F5344CB8AC3E}">
        <p14:creationId xmlns:p14="http://schemas.microsoft.com/office/powerpoint/2010/main" val="2623818927"/>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4551" y="4823943"/>
            <a:ext cx="6749417" cy="639113"/>
          </a:xfrm>
        </p:spPr>
        <p:txBody>
          <a:bodyPr/>
          <a:lstStyle/>
          <a:p>
            <a:pPr>
              <a:lnSpc>
                <a:spcPct val="115000"/>
              </a:lnSpc>
            </a:pPr>
            <a:r>
              <a:rPr lang="es-AR" altLang="es-AR" sz="3600" dirty="0">
                <a:solidFill>
                  <a:srgbClr val="2C204D"/>
                </a:solidFill>
                <a:latin typeface="Aller" pitchFamily="34" charset="0"/>
              </a:rPr>
              <a:t/>
            </a:r>
            <a:br>
              <a:rPr lang="es-AR" altLang="es-AR" sz="3600" dirty="0">
                <a:solidFill>
                  <a:srgbClr val="2C204D"/>
                </a:solidFill>
                <a:latin typeface="Aller" pitchFamily="34" charset="0"/>
              </a:rPr>
            </a:br>
            <a:endParaRPr lang="es-AR" sz="3600" dirty="0">
              <a:solidFill>
                <a:srgbClr val="2C204D"/>
              </a:solidFill>
              <a:latin typeface="Aller" pitchFamily="34" charset="0"/>
            </a:endParaRPr>
          </a:p>
        </p:txBody>
      </p:sp>
      <p:sp>
        <p:nvSpPr>
          <p:cNvPr id="6" name="Google Shape;69;p16"/>
          <p:cNvSpPr txBox="1">
            <a:spLocks/>
          </p:cNvSpPr>
          <p:nvPr/>
        </p:nvSpPr>
        <p:spPr>
          <a:xfrm>
            <a:off x="311700" y="445024"/>
            <a:ext cx="8520600" cy="907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AR" altLang="es-AR" sz="3600" dirty="0">
                <a:solidFill>
                  <a:srgbClr val="2C204D"/>
                </a:solidFill>
                <a:latin typeface="Aller" panose="020B0503030302020204" pitchFamily="34" charset="0"/>
              </a:rPr>
              <a:t>¿Qué hay atrás </a:t>
            </a:r>
            <a:r>
              <a:rPr lang="es-AR" altLang="es-AR" sz="3600" dirty="0">
                <a:solidFill>
                  <a:srgbClr val="2C204D"/>
                </a:solidFill>
                <a:latin typeface="Aller Light" pitchFamily="34" charset="0"/>
              </a:rPr>
              <a:t>de cada gráfico?</a:t>
            </a:r>
            <a:endParaRPr lang="es-MX" sz="3600" dirty="0">
              <a:solidFill>
                <a:srgbClr val="2C204D"/>
              </a:solidFill>
              <a:latin typeface="Aller Light" pitchFamily="34" charset="0"/>
              <a:ea typeface="Allerta"/>
              <a:cs typeface="Allerta"/>
              <a:sym typeface="Allerta"/>
            </a:endParaRPr>
          </a:p>
        </p:txBody>
      </p:sp>
      <p:sp>
        <p:nvSpPr>
          <p:cNvPr id="7" name="Marcador de texto 2"/>
          <p:cNvSpPr txBox="1">
            <a:spLocks/>
          </p:cNvSpPr>
          <p:nvPr/>
        </p:nvSpPr>
        <p:spPr>
          <a:xfrm>
            <a:off x="393165" y="1200150"/>
            <a:ext cx="8247598" cy="32369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defTabSz="685800" eaLnBrk="0" fontAlgn="base" hangingPunct="0">
              <a:lnSpc>
                <a:spcPct val="150000"/>
              </a:lnSpc>
              <a:buClr>
                <a:srgbClr val="41B6A6"/>
              </a:buClr>
              <a:buFont typeface="Wingdings" panose="05000000000000000000" pitchFamily="2" charset="2"/>
              <a:buChar char="ü"/>
            </a:pPr>
            <a:r>
              <a:rPr lang="es-AR" altLang="es-AR" kern="1200" dirty="0">
                <a:solidFill>
                  <a:srgbClr val="2C204D"/>
                </a:solidFill>
                <a:latin typeface="Aller Light" pitchFamily="34" charset="0"/>
              </a:rPr>
              <a:t>Cada </a:t>
            </a:r>
            <a:r>
              <a:rPr lang="es-AR" altLang="es-AR" kern="1200" dirty="0">
                <a:solidFill>
                  <a:srgbClr val="2C204D"/>
                </a:solidFill>
                <a:latin typeface="Aller" pitchFamily="34" charset="0"/>
              </a:rPr>
              <a:t>observación</a:t>
            </a:r>
            <a:r>
              <a:rPr lang="es-AR" altLang="es-AR" kern="1200" dirty="0">
                <a:solidFill>
                  <a:srgbClr val="2C204D"/>
                </a:solidFill>
                <a:latin typeface="Aller Light" pitchFamily="34" charset="0"/>
              </a:rPr>
              <a:t> </a:t>
            </a:r>
            <a:r>
              <a:rPr lang="es-AR" altLang="es-AR" kern="1200" dirty="0" smtClean="0">
                <a:solidFill>
                  <a:srgbClr val="2C204D"/>
                </a:solidFill>
                <a:latin typeface="Aller Light" pitchFamily="34" charset="0"/>
              </a:rPr>
              <a:t>está representada con </a:t>
            </a:r>
            <a:r>
              <a:rPr lang="es-AR" altLang="es-AR" kern="1200" dirty="0">
                <a:solidFill>
                  <a:srgbClr val="2C204D"/>
                </a:solidFill>
                <a:latin typeface="Aller Light" pitchFamily="34" charset="0"/>
              </a:rPr>
              <a:t>un </a:t>
            </a:r>
            <a:r>
              <a:rPr lang="es-AR" altLang="es-AR" kern="1200" dirty="0" smtClean="0">
                <a:solidFill>
                  <a:srgbClr val="2C204D"/>
                </a:solidFill>
                <a:latin typeface="Aller" pitchFamily="34" charset="0"/>
              </a:rPr>
              <a:t>punto,</a:t>
            </a:r>
            <a:r>
              <a:rPr lang="es-AR" altLang="es-AR" kern="1200" dirty="0" smtClean="0">
                <a:solidFill>
                  <a:srgbClr val="2C204D"/>
                </a:solidFill>
                <a:latin typeface="Aller Light" pitchFamily="34" charset="0"/>
              </a:rPr>
              <a:t> </a:t>
            </a:r>
            <a:r>
              <a:rPr lang="es-AR" altLang="es-AR" kern="1200" dirty="0">
                <a:solidFill>
                  <a:srgbClr val="2C204D"/>
                </a:solidFill>
                <a:latin typeface="Aller Light" pitchFamily="34" charset="0"/>
              </a:rPr>
              <a:t>cuya posición está </a:t>
            </a:r>
            <a:r>
              <a:rPr lang="es-AR" altLang="es-AR" kern="1200" dirty="0" smtClean="0">
                <a:solidFill>
                  <a:srgbClr val="2C204D"/>
                </a:solidFill>
                <a:latin typeface="Aller Light" pitchFamily="34" charset="0"/>
              </a:rPr>
              <a:t>dada por </a:t>
            </a:r>
            <a:r>
              <a:rPr lang="es-AR" altLang="es-AR" kern="1200" dirty="0" smtClean="0">
                <a:solidFill>
                  <a:srgbClr val="2C204D"/>
                </a:solidFill>
                <a:latin typeface="Aller" pitchFamily="34" charset="0"/>
              </a:rPr>
              <a:t>dos </a:t>
            </a:r>
            <a:r>
              <a:rPr lang="es-AR" altLang="es-AR" kern="1200" dirty="0">
                <a:solidFill>
                  <a:srgbClr val="2C204D"/>
                </a:solidFill>
                <a:latin typeface="Aller" pitchFamily="34" charset="0"/>
              </a:rPr>
              <a:t>variables </a:t>
            </a:r>
            <a:r>
              <a:rPr lang="es-AR" altLang="es-AR" kern="1200" dirty="0">
                <a:solidFill>
                  <a:srgbClr val="2C204D"/>
                </a:solidFill>
                <a:latin typeface="Aller Light" pitchFamily="34" charset="0"/>
              </a:rPr>
              <a:t>(posición horizontal y vertical</a:t>
            </a:r>
            <a:r>
              <a:rPr lang="es-AR" altLang="es-AR" kern="1200" dirty="0" smtClean="0">
                <a:solidFill>
                  <a:srgbClr val="2C204D"/>
                </a:solidFill>
                <a:latin typeface="Aller Light" pitchFamily="34" charset="0"/>
              </a:rPr>
              <a:t>).</a:t>
            </a:r>
            <a:endParaRPr lang="es-AR" altLang="es-AR" kern="1200" dirty="0">
              <a:solidFill>
                <a:srgbClr val="2C204D"/>
              </a:solidFill>
              <a:latin typeface="Aller Light" pitchFamily="34" charset="0"/>
            </a:endParaRPr>
          </a:p>
          <a:p>
            <a:pPr algn="just" defTabSz="685800" eaLnBrk="0" fontAlgn="base" hangingPunct="0">
              <a:lnSpc>
                <a:spcPct val="150000"/>
              </a:lnSpc>
              <a:buClr>
                <a:srgbClr val="41B6A6"/>
              </a:buClr>
              <a:buFont typeface="Wingdings" panose="05000000000000000000" pitchFamily="2" charset="2"/>
              <a:buChar char="ü"/>
            </a:pPr>
            <a:r>
              <a:rPr lang="es-AR" altLang="es-AR" kern="1200" dirty="0">
                <a:solidFill>
                  <a:srgbClr val="2C204D"/>
                </a:solidFill>
                <a:latin typeface="Aller Light" pitchFamily="34" charset="0"/>
              </a:rPr>
              <a:t>Cada punto tiene tamaño y color, estos atributos son denominados elementos estéticos (o aes por su denominación en inglés: </a:t>
            </a:r>
            <a:r>
              <a:rPr lang="es-AR" altLang="es-AR" kern="1200" dirty="0" err="1">
                <a:solidFill>
                  <a:srgbClr val="2C204D"/>
                </a:solidFill>
                <a:latin typeface="Aller Light" pitchFamily="34" charset="0"/>
              </a:rPr>
              <a:t>aesthetics</a:t>
            </a:r>
            <a:r>
              <a:rPr lang="es-AR" altLang="es-AR" kern="1200" dirty="0">
                <a:solidFill>
                  <a:srgbClr val="2C204D"/>
                </a:solidFill>
                <a:latin typeface="Aller Light" pitchFamily="34" charset="0"/>
              </a:rPr>
              <a:t> )</a:t>
            </a:r>
          </a:p>
          <a:p>
            <a:pPr algn="just" defTabSz="685800" eaLnBrk="0" fontAlgn="base" hangingPunct="0">
              <a:lnSpc>
                <a:spcPct val="150000"/>
              </a:lnSpc>
              <a:buClr>
                <a:srgbClr val="41B6A6"/>
              </a:buClr>
              <a:buFont typeface="Wingdings" panose="05000000000000000000" pitchFamily="2" charset="2"/>
              <a:buChar char="ü"/>
            </a:pPr>
            <a:r>
              <a:rPr lang="es-AR" altLang="es-AR" kern="1200" dirty="0">
                <a:solidFill>
                  <a:srgbClr val="2C204D"/>
                </a:solidFill>
                <a:latin typeface="Aller Light" pitchFamily="34" charset="0"/>
              </a:rPr>
              <a:t>Los aes son propiedades que pueden ser percibidas en el gráfico.</a:t>
            </a:r>
          </a:p>
          <a:p>
            <a:pPr marL="114300" indent="0" algn="just" defTabSz="685800" eaLnBrk="0" fontAlgn="base" hangingPunct="0">
              <a:lnSpc>
                <a:spcPct val="150000"/>
              </a:lnSpc>
              <a:buClr>
                <a:srgbClr val="41B6A6"/>
              </a:buClr>
              <a:buNone/>
            </a:pPr>
            <a:r>
              <a:rPr lang="es-AR" altLang="es-AR" kern="1200" dirty="0" smtClean="0">
                <a:solidFill>
                  <a:srgbClr val="2C204D"/>
                </a:solidFill>
                <a:latin typeface="Aller Light" pitchFamily="34" charset="0"/>
              </a:rPr>
              <a:t>         Cada</a:t>
            </a:r>
            <a:r>
              <a:rPr lang="es-AR" altLang="es-AR" kern="1200" dirty="0">
                <a:solidFill>
                  <a:srgbClr val="2C204D"/>
                </a:solidFill>
                <a:latin typeface="Aller" pitchFamily="34" charset="0"/>
              </a:rPr>
              <a:t> aes </a:t>
            </a:r>
            <a:r>
              <a:rPr lang="es-AR" altLang="es-AR" kern="1200" dirty="0">
                <a:solidFill>
                  <a:srgbClr val="2C204D"/>
                </a:solidFill>
                <a:latin typeface="Aller Light" pitchFamily="34" charset="0"/>
              </a:rPr>
              <a:t>puede ser mapeado a una variable o fijado en un valor </a:t>
            </a:r>
            <a:r>
              <a:rPr lang="es-AR" altLang="es-AR" kern="1200" dirty="0" smtClean="0">
                <a:solidFill>
                  <a:srgbClr val="2C204D"/>
                </a:solidFill>
                <a:latin typeface="Aller Light" pitchFamily="34" charset="0"/>
              </a:rPr>
              <a:t>constante.</a:t>
            </a:r>
            <a:endParaRPr lang="es-AR" altLang="es-AR" kern="1200" dirty="0">
              <a:solidFill>
                <a:srgbClr val="2C204D"/>
              </a:solidFill>
              <a:latin typeface="Aller Light" pitchFamily="34" charset="0"/>
            </a:endParaRPr>
          </a:p>
        </p:txBody>
      </p:sp>
      <p:pic>
        <p:nvPicPr>
          <p:cNvPr id="5" name="Google Shape;236;p32"/>
          <p:cNvPicPr preferRelativeResize="0"/>
          <p:nvPr/>
        </p:nvPicPr>
        <p:blipFill>
          <a:blip r:embed="rId3">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3755371416"/>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BCFB0"/>
        </a:solidFill>
        <a:effectLst/>
      </p:bgPr>
    </p:bg>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03238" y="1293489"/>
            <a:ext cx="7776465" cy="2672721"/>
          </a:xfrm>
        </p:spPr>
        <p:txBody>
          <a:bodyPr/>
          <a:lstStyle/>
          <a:p>
            <a:pPr marL="0" indent="0">
              <a:lnSpc>
                <a:spcPct val="100000"/>
              </a:lnSpc>
              <a:spcBef>
                <a:spcPts val="750"/>
              </a:spcBef>
              <a:buClrTx/>
              <a:buSzTx/>
              <a:buNone/>
            </a:pPr>
            <a:r>
              <a:rPr lang="es-ES" sz="2000" kern="1200" dirty="0">
                <a:solidFill>
                  <a:srgbClr val="2C204D"/>
                </a:solidFill>
                <a:latin typeface="Aller Light" panose="020B0503040302020204" pitchFamily="34" charset="0"/>
              </a:rPr>
              <a:t>ggplot2  </a:t>
            </a:r>
            <a:r>
              <a:rPr lang="es-ES" sz="2000" kern="1200" dirty="0" smtClean="0">
                <a:solidFill>
                  <a:srgbClr val="2C204D"/>
                </a:solidFill>
                <a:latin typeface="Aller Light" panose="020B0503040302020204" pitchFamily="34" charset="0"/>
              </a:rPr>
              <a:t>es </a:t>
            </a:r>
            <a:r>
              <a:rPr lang="es-ES" sz="2000" kern="1200" dirty="0">
                <a:solidFill>
                  <a:srgbClr val="2C204D"/>
                </a:solidFill>
                <a:latin typeface="Aller Light" panose="020B0503040302020204" pitchFamily="34" charset="0"/>
              </a:rPr>
              <a:t>uno de </a:t>
            </a:r>
            <a:r>
              <a:rPr lang="es-ES" sz="2000" kern="1200" dirty="0" smtClean="0">
                <a:solidFill>
                  <a:srgbClr val="2C204D"/>
                </a:solidFill>
                <a:latin typeface="Aller Light" panose="020B0503040302020204" pitchFamily="34" charset="0"/>
              </a:rPr>
              <a:t>los              </a:t>
            </a:r>
            <a:r>
              <a:rPr lang="es-ES" sz="2000" kern="1200" dirty="0">
                <a:solidFill>
                  <a:srgbClr val="2C204D"/>
                </a:solidFill>
                <a:latin typeface="Aller Light" panose="020B0503040302020204" pitchFamily="34" charset="0"/>
              </a:rPr>
              <a:t>más populares para visualización de datos dentro de la comunidad R. </a:t>
            </a:r>
            <a:endParaRPr lang="es-ES" sz="2000" kern="1200" dirty="0" smtClean="0">
              <a:solidFill>
                <a:srgbClr val="2C204D"/>
              </a:solidFill>
              <a:latin typeface="Aller Light" panose="020B0503040302020204" pitchFamily="34" charset="0"/>
            </a:endParaRPr>
          </a:p>
          <a:p>
            <a:pPr marL="0" indent="0">
              <a:lnSpc>
                <a:spcPct val="100000"/>
              </a:lnSpc>
              <a:spcBef>
                <a:spcPts val="750"/>
              </a:spcBef>
              <a:buClrTx/>
              <a:buSzTx/>
              <a:buNone/>
            </a:pPr>
            <a:endParaRPr lang="es-ES" sz="2000" kern="1200" dirty="0" smtClean="0">
              <a:solidFill>
                <a:srgbClr val="2C204D"/>
              </a:solidFill>
              <a:latin typeface="Aller Light" panose="020B0503040302020204" pitchFamily="34" charset="0"/>
            </a:endParaRPr>
          </a:p>
          <a:p>
            <a:pPr marL="0" indent="0">
              <a:lnSpc>
                <a:spcPct val="100000"/>
              </a:lnSpc>
              <a:spcBef>
                <a:spcPts val="750"/>
              </a:spcBef>
              <a:buClrTx/>
              <a:buSzTx/>
              <a:buNone/>
            </a:pPr>
            <a:r>
              <a:rPr lang="es-ES" sz="2000" kern="1200" dirty="0" smtClean="0">
                <a:solidFill>
                  <a:srgbClr val="2C204D"/>
                </a:solidFill>
                <a:latin typeface="Aller Light" panose="020B0503040302020204" pitchFamily="34" charset="0"/>
              </a:rPr>
              <a:t>Fue </a:t>
            </a:r>
            <a:r>
              <a:rPr lang="es-ES" sz="2000" kern="1200" dirty="0">
                <a:solidFill>
                  <a:srgbClr val="2C204D"/>
                </a:solidFill>
                <a:latin typeface="Aller Light" panose="020B0503040302020204" pitchFamily="34" charset="0"/>
              </a:rPr>
              <a:t>desarrollado por  </a:t>
            </a:r>
            <a:r>
              <a:rPr lang="es-ES" sz="2000" kern="1200" dirty="0" err="1">
                <a:solidFill>
                  <a:srgbClr val="2C204D"/>
                </a:solidFill>
                <a:latin typeface="Aller" panose="020B0503030302020204" pitchFamily="34" charset="0"/>
              </a:rPr>
              <a:t>Hadley</a:t>
            </a:r>
            <a:r>
              <a:rPr lang="es-ES" sz="2000" kern="1200" dirty="0">
                <a:solidFill>
                  <a:srgbClr val="2C204D"/>
                </a:solidFill>
                <a:latin typeface="Aller" panose="020B0503030302020204" pitchFamily="34" charset="0"/>
              </a:rPr>
              <a:t> </a:t>
            </a:r>
            <a:r>
              <a:rPr lang="es-ES" sz="2000" kern="1200" dirty="0" err="1" smtClean="0">
                <a:solidFill>
                  <a:srgbClr val="2C204D"/>
                </a:solidFill>
                <a:latin typeface="Aller" panose="020B0503030302020204" pitchFamily="34" charset="0"/>
              </a:rPr>
              <a:t>Wickham</a:t>
            </a:r>
            <a:r>
              <a:rPr lang="es-ES" sz="2000" kern="1200" dirty="0" smtClean="0">
                <a:solidFill>
                  <a:srgbClr val="2C204D"/>
                </a:solidFill>
                <a:latin typeface="Aller Light" panose="020B0503040302020204" pitchFamily="34" charset="0"/>
              </a:rPr>
              <a:t> (2008) y está basado en la </a:t>
            </a:r>
            <a:r>
              <a:rPr lang="es-ES" sz="2000" kern="1200" dirty="0" smtClean="0">
                <a:solidFill>
                  <a:srgbClr val="2C204D"/>
                </a:solidFill>
                <a:latin typeface="Aller" panose="020B0503030302020204" pitchFamily="34" charset="0"/>
              </a:rPr>
              <a:t>gramática de gráficos</a:t>
            </a:r>
            <a:r>
              <a:rPr lang="es-ES" sz="2000" kern="1200" dirty="0">
                <a:solidFill>
                  <a:srgbClr val="2C204D"/>
                </a:solidFill>
                <a:latin typeface="Aller Light" panose="020B0503040302020204" pitchFamily="34" charset="0"/>
              </a:rPr>
              <a:t> </a:t>
            </a:r>
            <a:r>
              <a:rPr lang="es-ES" sz="2000" kern="1200" dirty="0" smtClean="0">
                <a:solidFill>
                  <a:srgbClr val="2C204D"/>
                </a:solidFill>
                <a:latin typeface="Aller" pitchFamily="34" charset="0"/>
              </a:rPr>
              <a:t>en capas.</a:t>
            </a:r>
          </a:p>
          <a:p>
            <a:pPr marL="0" indent="0">
              <a:lnSpc>
                <a:spcPct val="100000"/>
              </a:lnSpc>
              <a:spcBef>
                <a:spcPts val="750"/>
              </a:spcBef>
              <a:buClrTx/>
              <a:buSzTx/>
              <a:buNone/>
            </a:pPr>
            <a:endParaRPr lang="es-ES" sz="2000" kern="1200" dirty="0" smtClean="0">
              <a:solidFill>
                <a:srgbClr val="2C204D"/>
              </a:solidFill>
              <a:latin typeface="Aller" pitchFamily="34" charset="0"/>
            </a:endParaRPr>
          </a:p>
          <a:p>
            <a:pPr marL="0" indent="0">
              <a:lnSpc>
                <a:spcPct val="100000"/>
              </a:lnSpc>
              <a:spcBef>
                <a:spcPts val="750"/>
              </a:spcBef>
              <a:buClrTx/>
              <a:buSzTx/>
              <a:buNone/>
            </a:pPr>
            <a:r>
              <a:rPr lang="es-AR" sz="2000" kern="1200" dirty="0" smtClean="0">
                <a:solidFill>
                  <a:srgbClr val="2C204D"/>
                </a:solidFill>
                <a:latin typeface="Aller Light" panose="020B0503040302020204" pitchFamily="34" charset="0"/>
              </a:rPr>
              <a:t>Es </a:t>
            </a:r>
            <a:r>
              <a:rPr lang="es-AR" sz="2000" kern="1200" dirty="0">
                <a:solidFill>
                  <a:srgbClr val="2C204D"/>
                </a:solidFill>
                <a:latin typeface="Aller Light" panose="020B0503040302020204" pitchFamily="34" charset="0"/>
              </a:rPr>
              <a:t>parte de un conjunto de paquetes que tiene foco en la ciencia de datos llamado </a:t>
            </a:r>
            <a:r>
              <a:rPr lang="es-AR" sz="2000" kern="1200" dirty="0" err="1">
                <a:solidFill>
                  <a:srgbClr val="2C204D"/>
                </a:solidFill>
                <a:latin typeface="Aller" panose="020B0503030302020204" pitchFamily="34" charset="0"/>
              </a:rPr>
              <a:t>Tidyverse</a:t>
            </a:r>
            <a:r>
              <a:rPr lang="es-AR" sz="2000" kern="1200" dirty="0">
                <a:solidFill>
                  <a:srgbClr val="2C204D"/>
                </a:solidFill>
                <a:latin typeface="Aller" panose="020B0503030302020204" pitchFamily="34" charset="0"/>
              </a:rPr>
              <a:t>. </a:t>
            </a:r>
            <a:endParaRPr lang="es-ES" sz="2000" kern="1200" dirty="0">
              <a:solidFill>
                <a:srgbClr val="2C204D"/>
              </a:solidFill>
              <a:latin typeface="Aller" panose="020B0503030302020204" pitchFamily="34" charset="0"/>
            </a:endParaRPr>
          </a:p>
          <a:p>
            <a:pPr marL="171450" indent="-171450">
              <a:lnSpc>
                <a:spcPct val="150000"/>
              </a:lnSpc>
              <a:spcBef>
                <a:spcPts val="750"/>
              </a:spcBef>
              <a:buClrTx/>
              <a:buSzTx/>
              <a:buFont typeface="Arial" panose="020B0604020202020204" pitchFamily="34" charset="0"/>
              <a:buChar char="•"/>
            </a:pPr>
            <a:endParaRPr lang="es-ES" sz="2400" kern="1200" dirty="0">
              <a:solidFill>
                <a:srgbClr val="2C204D"/>
              </a:solidFill>
              <a:latin typeface="Calibri" panose="020F0502020204030204"/>
              <a:ea typeface="+mn-ea"/>
              <a:cs typeface="+mn-cs"/>
            </a:endParaRPr>
          </a:p>
          <a:p>
            <a:endParaRPr lang="es-AR" dirty="0"/>
          </a:p>
        </p:txBody>
      </p:sp>
      <p:pic>
        <p:nvPicPr>
          <p:cNvPr id="3074" name="Picture 2" descr="Resultado de imagen para tidyver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391" y="169261"/>
            <a:ext cx="767451" cy="8860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pPr>
            <a:r>
              <a:rPr lang="es-ES" sz="3600" dirty="0" smtClean="0">
                <a:solidFill>
                  <a:srgbClr val="2C204D"/>
                </a:solidFill>
                <a:latin typeface="Aller Light" pitchFamily="34" charset="0"/>
                <a:ea typeface="Allerta"/>
                <a:cs typeface="Allerta"/>
              </a:rPr>
              <a:t>El paquete </a:t>
            </a:r>
            <a:r>
              <a:rPr lang="es-ES" sz="3600" dirty="0" smtClean="0">
                <a:solidFill>
                  <a:srgbClr val="2C204D"/>
                </a:solidFill>
                <a:latin typeface="Aller" pitchFamily="34" charset="0"/>
                <a:ea typeface="Allerta"/>
                <a:cs typeface="Allerta"/>
              </a:rPr>
              <a:t>ggplot2</a:t>
            </a:r>
            <a:endParaRPr lang="es-MX" sz="2400" dirty="0">
              <a:solidFill>
                <a:srgbClr val="2C204D"/>
              </a:solidFill>
              <a:latin typeface="Aller" pitchFamily="34" charset="0"/>
              <a:ea typeface="Allerta"/>
              <a:cs typeface="Allerta"/>
              <a:sym typeface="Allerta"/>
            </a:endParaRPr>
          </a:p>
        </p:txBody>
      </p:sp>
      <p:pic>
        <p:nvPicPr>
          <p:cNvPr id="7" name="Google Shape;236;p32"/>
          <p:cNvPicPr preferRelativeResize="0"/>
          <p:nvPr/>
        </p:nvPicPr>
        <p:blipFill>
          <a:blip r:embed="rId4">
            <a:alphaModFix/>
          </a:blip>
          <a:stretch>
            <a:fillRect/>
          </a:stretch>
        </p:blipFill>
        <p:spPr>
          <a:xfrm>
            <a:off x="8068875" y="4287500"/>
            <a:ext cx="1000725" cy="786900"/>
          </a:xfrm>
          <a:prstGeom prst="rect">
            <a:avLst/>
          </a:prstGeom>
          <a:noFill/>
          <a:ln>
            <a:noFill/>
          </a:ln>
        </p:spPr>
      </p:pic>
      <p:pic>
        <p:nvPicPr>
          <p:cNvPr id="2" name="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0661" y="169261"/>
            <a:ext cx="798214" cy="925104"/>
          </a:xfrm>
          <a:prstGeom prst="rect">
            <a:avLst/>
          </a:prstGeom>
        </p:spPr>
      </p:pic>
      <p:pic>
        <p:nvPicPr>
          <p:cNvPr id="4" name="Imagen 3" descr="Parcela Paquete Embalaje · Gráficos vectoriales gratis en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7398" y="1450428"/>
            <a:ext cx="510285" cy="356668"/>
          </a:xfrm>
          <a:prstGeom prst="rect">
            <a:avLst/>
          </a:prstGeom>
        </p:spPr>
      </p:pic>
    </p:spTree>
    <p:extLst>
      <p:ext uri="{BB962C8B-B14F-4D97-AF65-F5344CB8AC3E}">
        <p14:creationId xmlns:p14="http://schemas.microsoft.com/office/powerpoint/2010/main" val="57448886"/>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03238" y="2055543"/>
            <a:ext cx="7726362" cy="2595970"/>
          </a:xfrm>
        </p:spPr>
        <p:txBody>
          <a:bodyPr/>
          <a:lstStyle/>
          <a:p>
            <a:pPr marL="114300" indent="0" eaLnBrk="0" fontAlgn="base" hangingPunct="0">
              <a:lnSpc>
                <a:spcPct val="100000"/>
              </a:lnSpc>
              <a:buNone/>
            </a:pPr>
            <a:r>
              <a:rPr lang="es-ES" dirty="0">
                <a:solidFill>
                  <a:srgbClr val="2C204D"/>
                </a:solidFill>
                <a:latin typeface="Aller" panose="020B0503030302020204" pitchFamily="34" charset="0"/>
              </a:rPr>
              <a:t>La Gramática </a:t>
            </a:r>
            <a:r>
              <a:rPr lang="es-ES" dirty="0" smtClean="0">
                <a:solidFill>
                  <a:srgbClr val="2C204D"/>
                </a:solidFill>
                <a:latin typeface="Aller" panose="020B0503030302020204" pitchFamily="34" charset="0"/>
              </a:rPr>
              <a:t>de gráficos</a:t>
            </a:r>
            <a:r>
              <a:rPr lang="es-ES" dirty="0">
                <a:solidFill>
                  <a:srgbClr val="2C204D"/>
                </a:solidFill>
                <a:latin typeface="Aller" panose="020B0503030302020204" pitchFamily="34" charset="0"/>
              </a:rPr>
              <a:t> </a:t>
            </a:r>
            <a:r>
              <a:rPr lang="es-ES" dirty="0" smtClean="0">
                <a:solidFill>
                  <a:srgbClr val="2C204D"/>
                </a:solidFill>
                <a:latin typeface="Aller" panose="020B0503030302020204" pitchFamily="34" charset="0"/>
              </a:rPr>
              <a:t>en capas (basada en </a:t>
            </a:r>
            <a:r>
              <a:rPr lang="en-US" dirty="0" smtClean="0">
                <a:solidFill>
                  <a:srgbClr val="2C204D"/>
                </a:solidFill>
                <a:latin typeface="Aller" panose="020B0503030302020204" pitchFamily="34" charset="0"/>
              </a:rPr>
              <a:t>The </a:t>
            </a:r>
            <a:r>
              <a:rPr lang="en-US" dirty="0">
                <a:solidFill>
                  <a:srgbClr val="2C204D"/>
                </a:solidFill>
                <a:latin typeface="Aller" panose="020B0503030302020204" pitchFamily="34" charset="0"/>
              </a:rPr>
              <a:t>Grammar of Graphics” by Wilkinson, </a:t>
            </a:r>
            <a:r>
              <a:rPr lang="en-US" dirty="0" err="1">
                <a:solidFill>
                  <a:srgbClr val="2C204D"/>
                </a:solidFill>
                <a:latin typeface="Aller" panose="020B0503030302020204" pitchFamily="34" charset="0"/>
              </a:rPr>
              <a:t>Anand</a:t>
            </a:r>
            <a:r>
              <a:rPr lang="en-US" dirty="0">
                <a:solidFill>
                  <a:srgbClr val="2C204D"/>
                </a:solidFill>
                <a:latin typeface="Aller" panose="020B0503030302020204" pitchFamily="34" charset="0"/>
              </a:rPr>
              <a:t>, and </a:t>
            </a:r>
            <a:r>
              <a:rPr lang="en-US" dirty="0" smtClean="0">
                <a:solidFill>
                  <a:srgbClr val="2C204D"/>
                </a:solidFill>
                <a:latin typeface="Aller" panose="020B0503030302020204" pitchFamily="34" charset="0"/>
              </a:rPr>
              <a:t>Grossman)</a:t>
            </a:r>
            <a:r>
              <a:rPr lang="es-ES" dirty="0" smtClean="0">
                <a:solidFill>
                  <a:srgbClr val="2C204D"/>
                </a:solidFill>
                <a:latin typeface="Aller" panose="020B0503030302020204" pitchFamily="34" charset="0"/>
              </a:rPr>
              <a:t> nos permite conocer:</a:t>
            </a:r>
          </a:p>
          <a:p>
            <a:pPr marL="114300" indent="0" eaLnBrk="0" fontAlgn="base" hangingPunct="0">
              <a:lnSpc>
                <a:spcPct val="100000"/>
              </a:lnSpc>
              <a:buNone/>
            </a:pPr>
            <a:endParaRPr lang="es-ES" dirty="0">
              <a:solidFill>
                <a:srgbClr val="2C204D"/>
              </a:solidFill>
              <a:latin typeface="Aller" panose="020B0503030302020204" pitchFamily="34" charset="0"/>
            </a:endParaRPr>
          </a:p>
          <a:p>
            <a:pPr eaLnBrk="0" fontAlgn="base" hangingPunct="0">
              <a:lnSpc>
                <a:spcPct val="150000"/>
              </a:lnSpc>
              <a:buClr>
                <a:srgbClr val="41B6A6"/>
              </a:buClr>
              <a:buFont typeface="Wingdings" pitchFamily="2" charset="2"/>
              <a:buChar char="§"/>
            </a:pPr>
            <a:r>
              <a:rPr lang="es-ES" sz="1600" dirty="0">
                <a:solidFill>
                  <a:srgbClr val="2C204D"/>
                </a:solidFill>
                <a:latin typeface="Aller" panose="020B0503030302020204" pitchFamily="34" charset="0"/>
              </a:rPr>
              <a:t>¿Qué es un gráfico?</a:t>
            </a:r>
          </a:p>
          <a:p>
            <a:pPr eaLnBrk="0" fontAlgn="base" hangingPunct="0">
              <a:lnSpc>
                <a:spcPct val="150000"/>
              </a:lnSpc>
              <a:buClr>
                <a:srgbClr val="41B6A6"/>
              </a:buClr>
              <a:buFont typeface="Wingdings" pitchFamily="2" charset="2"/>
              <a:buChar char="§"/>
            </a:pPr>
            <a:r>
              <a:rPr lang="es-ES" sz="1600" dirty="0" smtClean="0">
                <a:solidFill>
                  <a:srgbClr val="2C204D"/>
                </a:solidFill>
                <a:latin typeface="Aller" panose="020B0503030302020204" pitchFamily="34" charset="0"/>
              </a:rPr>
              <a:t>¿Cuáles son los componentes de un gráfico</a:t>
            </a:r>
            <a:r>
              <a:rPr lang="es-ES" sz="1600" dirty="0">
                <a:solidFill>
                  <a:srgbClr val="2C204D"/>
                </a:solidFill>
                <a:latin typeface="Aller" panose="020B0503030302020204" pitchFamily="34" charset="0"/>
              </a:rPr>
              <a:t>?</a:t>
            </a:r>
          </a:p>
          <a:p>
            <a:pPr eaLnBrk="0" fontAlgn="base" hangingPunct="0">
              <a:lnSpc>
                <a:spcPct val="150000"/>
              </a:lnSpc>
              <a:buClr>
                <a:srgbClr val="41B6A6"/>
              </a:buClr>
              <a:buFont typeface="Wingdings" pitchFamily="2" charset="2"/>
              <a:buChar char="§"/>
            </a:pPr>
            <a:r>
              <a:rPr lang="es-ES" sz="1600" dirty="0">
                <a:solidFill>
                  <a:srgbClr val="2C204D"/>
                </a:solidFill>
                <a:latin typeface="Aller" panose="020B0503030302020204" pitchFamily="34" charset="0"/>
              </a:rPr>
              <a:t>¿</a:t>
            </a:r>
            <a:r>
              <a:rPr lang="es-ES" sz="1600" dirty="0" smtClean="0">
                <a:solidFill>
                  <a:srgbClr val="2C204D"/>
                </a:solidFill>
                <a:latin typeface="Aller" panose="020B0503030302020204" pitchFamily="34" charset="0"/>
              </a:rPr>
              <a:t>Cómo describir y crear </a:t>
            </a:r>
            <a:r>
              <a:rPr lang="es-ES" sz="1600" dirty="0">
                <a:solidFill>
                  <a:srgbClr val="2C204D"/>
                </a:solidFill>
                <a:latin typeface="Aller" panose="020B0503030302020204" pitchFamily="34" charset="0"/>
              </a:rPr>
              <a:t>un gráfico</a:t>
            </a:r>
            <a:r>
              <a:rPr lang="es-ES" sz="1600" dirty="0" smtClean="0">
                <a:solidFill>
                  <a:srgbClr val="2C204D"/>
                </a:solidFill>
                <a:latin typeface="Aller" panose="020B0503030302020204" pitchFamily="34" charset="0"/>
              </a:rPr>
              <a:t>?</a:t>
            </a:r>
            <a:endParaRPr lang="es-ES" sz="1600" dirty="0">
              <a:solidFill>
                <a:srgbClr val="2C204D"/>
              </a:solidFill>
              <a:latin typeface="Aller" panose="020B0503030302020204" pitchFamily="34" charset="0"/>
            </a:endParaRPr>
          </a:p>
        </p:txBody>
      </p:sp>
      <p:sp>
        <p:nvSpPr>
          <p:cNvPr id="6" name="Google Shape;69;p16"/>
          <p:cNvSpPr txBox="1">
            <a:spLocks/>
          </p:cNvSpPr>
          <p:nvPr/>
        </p:nvSpPr>
        <p:spPr>
          <a:xfrm>
            <a:off x="311700" y="445024"/>
            <a:ext cx="8520600" cy="1383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r>
              <a:rPr lang="es-ES" sz="3600" dirty="0">
                <a:solidFill>
                  <a:srgbClr val="2C204D"/>
                </a:solidFill>
                <a:latin typeface="Aller" pitchFamily="34" charset="0"/>
              </a:rPr>
              <a:t>Gramática de </a:t>
            </a:r>
            <a:r>
              <a:rPr lang="es-ES" sz="3600" dirty="0" smtClean="0">
                <a:solidFill>
                  <a:srgbClr val="2C204D"/>
                </a:solidFill>
                <a:latin typeface="Aller" pitchFamily="34" charset="0"/>
              </a:rPr>
              <a:t>gráficos </a:t>
            </a:r>
            <a:r>
              <a:rPr lang="es-ES" sz="3600" dirty="0" smtClean="0">
                <a:solidFill>
                  <a:srgbClr val="2C204D"/>
                </a:solidFill>
                <a:latin typeface="Aller Light" panose="020B0503040302020204" pitchFamily="34" charset="0"/>
              </a:rPr>
              <a:t>en capas </a:t>
            </a:r>
            <a:r>
              <a:rPr lang="es-ES" sz="3600" dirty="0">
                <a:solidFill>
                  <a:srgbClr val="2C204D"/>
                </a:solidFill>
                <a:latin typeface="Aller Light" panose="020B0503040302020204" pitchFamily="34" charset="0"/>
              </a:rPr>
              <a:t>o </a:t>
            </a:r>
            <a:r>
              <a:rPr lang="es-AR" sz="3600" dirty="0" err="1">
                <a:solidFill>
                  <a:srgbClr val="2C204D"/>
                </a:solidFill>
                <a:latin typeface="Aller Light" panose="020B0503040302020204" pitchFamily="34" charset="0"/>
              </a:rPr>
              <a:t>layered</a:t>
            </a:r>
            <a:r>
              <a:rPr lang="es-AR" sz="3600" dirty="0">
                <a:solidFill>
                  <a:srgbClr val="2C204D"/>
                </a:solidFill>
                <a:latin typeface="Aller Light" panose="020B0503040302020204" pitchFamily="34" charset="0"/>
              </a:rPr>
              <a:t> </a:t>
            </a:r>
            <a:r>
              <a:rPr lang="es-ES" sz="3600" dirty="0" err="1">
                <a:solidFill>
                  <a:srgbClr val="2C204D"/>
                </a:solidFill>
                <a:latin typeface="Aller Light" panose="020B0503040302020204" pitchFamily="34" charset="0"/>
              </a:rPr>
              <a:t>g</a:t>
            </a:r>
            <a:r>
              <a:rPr lang="es-ES" sz="3600" dirty="0" err="1" smtClean="0">
                <a:solidFill>
                  <a:srgbClr val="2C204D"/>
                </a:solidFill>
                <a:latin typeface="Aller Light" panose="020B0503040302020204" pitchFamily="34" charset="0"/>
              </a:rPr>
              <a:t>rammar</a:t>
            </a:r>
            <a:r>
              <a:rPr lang="es-ES" sz="3600" dirty="0" smtClean="0">
                <a:solidFill>
                  <a:srgbClr val="2C204D"/>
                </a:solidFill>
                <a:latin typeface="Aller Light" panose="020B0503040302020204" pitchFamily="34" charset="0"/>
              </a:rPr>
              <a:t> </a:t>
            </a:r>
            <a:r>
              <a:rPr lang="es-ES" sz="3600" dirty="0">
                <a:solidFill>
                  <a:srgbClr val="2C204D"/>
                </a:solidFill>
                <a:latin typeface="Aller Light" panose="020B0503040302020204" pitchFamily="34" charset="0"/>
              </a:rPr>
              <a:t>of </a:t>
            </a:r>
            <a:r>
              <a:rPr lang="es-ES" sz="3600" dirty="0" err="1">
                <a:solidFill>
                  <a:srgbClr val="2C204D"/>
                </a:solidFill>
                <a:latin typeface="Aller Light" panose="020B0503040302020204" pitchFamily="34" charset="0"/>
              </a:rPr>
              <a:t>g</a:t>
            </a:r>
            <a:r>
              <a:rPr lang="es-ES" sz="3600" dirty="0" err="1" smtClean="0">
                <a:solidFill>
                  <a:srgbClr val="2C204D"/>
                </a:solidFill>
                <a:latin typeface="Aller Light" panose="020B0503040302020204" pitchFamily="34" charset="0"/>
              </a:rPr>
              <a:t>raphics</a:t>
            </a:r>
            <a:endParaRPr lang="es-MX" sz="3600" dirty="0">
              <a:solidFill>
                <a:srgbClr val="2C204D"/>
              </a:solidFill>
              <a:latin typeface="Aller Light" panose="020B0503040302020204" pitchFamily="34" charset="0"/>
              <a:ea typeface="Allerta"/>
              <a:cs typeface="Allerta"/>
              <a:sym typeface="Allerta"/>
            </a:endParaRPr>
          </a:p>
        </p:txBody>
      </p:sp>
      <p:pic>
        <p:nvPicPr>
          <p:cNvPr id="4" name="Google Shape;236;p32"/>
          <p:cNvPicPr preferRelativeResize="0"/>
          <p:nvPr/>
        </p:nvPicPr>
        <p:blipFill>
          <a:blip r:embed="rId2">
            <a:alphaModFix/>
          </a:blip>
          <a:stretch>
            <a:fillRect/>
          </a:stretch>
        </p:blipFill>
        <p:spPr>
          <a:xfrm>
            <a:off x="8068875" y="4287500"/>
            <a:ext cx="1000725" cy="786900"/>
          </a:xfrm>
          <a:prstGeom prst="rect">
            <a:avLst/>
          </a:prstGeom>
          <a:noFill/>
          <a:ln>
            <a:noFill/>
          </a:ln>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614" y="2733739"/>
            <a:ext cx="1703324" cy="1703324"/>
          </a:xfrm>
          <a:prstGeom prst="rect">
            <a:avLst/>
          </a:prstGeom>
        </p:spPr>
      </p:pic>
    </p:spTree>
    <p:extLst>
      <p:ext uri="{BB962C8B-B14F-4D97-AF65-F5344CB8AC3E}">
        <p14:creationId xmlns:p14="http://schemas.microsoft.com/office/powerpoint/2010/main" val="224102015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sp>
        <p:nvSpPr>
          <p:cNvPr id="5" name="Rectángulo 3"/>
          <p:cNvSpPr/>
          <p:nvPr/>
        </p:nvSpPr>
        <p:spPr>
          <a:xfrm>
            <a:off x="3668206" y="941294"/>
            <a:ext cx="2125903"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4400" i="0" u="none" strike="noStrike" kern="0" cap="none" spc="0" normalizeH="0" baseline="0" noProof="0" dirty="0" smtClean="0">
                <a:ln>
                  <a:noFill/>
                </a:ln>
                <a:solidFill>
                  <a:srgbClr val="41B6A6"/>
                </a:solidFill>
                <a:effectLst/>
                <a:uLnTx/>
                <a:uFillTx/>
                <a:latin typeface="Aller" panose="020B0503030302020204" pitchFamily="34" charset="0"/>
                <a:ea typeface="Allerta"/>
                <a:cs typeface="Allerta"/>
              </a:rPr>
              <a:t>Parte</a:t>
            </a:r>
            <a:r>
              <a:rPr kumimoji="0" lang="es-AR" sz="4400" i="0" u="none" strike="noStrike" kern="0" cap="none" spc="0" normalizeH="0" noProof="0" dirty="0" smtClean="0">
                <a:ln>
                  <a:noFill/>
                </a:ln>
                <a:solidFill>
                  <a:srgbClr val="41B6A6"/>
                </a:solidFill>
                <a:effectLst/>
                <a:uLnTx/>
                <a:uFillTx/>
                <a:latin typeface="Aller" panose="020B0503030302020204" pitchFamily="34" charset="0"/>
                <a:ea typeface="Allerta"/>
                <a:cs typeface="Allerta"/>
              </a:rPr>
              <a:t> </a:t>
            </a:r>
            <a:r>
              <a:rPr kumimoji="0" lang="es-AR" sz="4400" i="0" u="none" strike="noStrike" kern="0" cap="none" spc="0" normalizeH="0" baseline="0" noProof="0" dirty="0" smtClean="0">
                <a:ln>
                  <a:noFill/>
                </a:ln>
                <a:solidFill>
                  <a:srgbClr val="41B6A6"/>
                </a:solidFill>
                <a:effectLst/>
                <a:uLnTx/>
                <a:uFillTx/>
                <a:latin typeface="Aller" panose="020B0503030302020204" pitchFamily="34" charset="0"/>
                <a:ea typeface="Allerta"/>
                <a:cs typeface="Allerta"/>
              </a:rPr>
              <a:t>1 </a:t>
            </a:r>
            <a:endParaRPr kumimoji="0" lang="es-AR" sz="1800" i="0" u="none" strike="noStrike" kern="0" cap="none" spc="0" normalizeH="0" baseline="0" noProof="0" dirty="0" smtClean="0">
              <a:ln>
                <a:noFill/>
              </a:ln>
              <a:solidFill>
                <a:srgbClr val="41B6A6"/>
              </a:solidFill>
              <a:effectLst/>
              <a:uLnTx/>
              <a:uFillTx/>
              <a:latin typeface="Aller" panose="020B0503030302020204" pitchFamily="34" charset="0"/>
            </a:endParaRPr>
          </a:p>
        </p:txBody>
      </p:sp>
      <p:sp>
        <p:nvSpPr>
          <p:cNvPr id="6" name="Google Shape;69;p16"/>
          <p:cNvSpPr txBox="1">
            <a:spLocks noGrp="1"/>
          </p:cNvSpPr>
          <p:nvPr>
            <p:ph type="title"/>
          </p:nvPr>
        </p:nvSpPr>
        <p:spPr>
          <a:xfrm>
            <a:off x="3800723" y="1531241"/>
            <a:ext cx="5088835" cy="186029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s-419" sz="3600" dirty="0" smtClean="0">
                <a:solidFill>
                  <a:srgbClr val="2C204D"/>
                </a:solidFill>
                <a:latin typeface="Aller" panose="020B0503030302020204" pitchFamily="34" charset="0"/>
                <a:ea typeface="Allerta"/>
                <a:cs typeface="Allerta"/>
                <a:sym typeface="Allerta"/>
              </a:rPr>
              <a:t>¿De qué hablamos cuando hablamos de visualización de datos? </a:t>
            </a:r>
            <a:endParaRPr sz="3600" dirty="0">
              <a:solidFill>
                <a:srgbClr val="2C204D"/>
              </a:solidFill>
              <a:latin typeface="Aller" panose="020B0503030302020204" pitchFamily="34" charset="0"/>
              <a:ea typeface="Allerta"/>
              <a:cs typeface="Allerta"/>
              <a:sym typeface="Allerta"/>
            </a:endParaRPr>
          </a:p>
        </p:txBody>
      </p:sp>
      <p:pic>
        <p:nvPicPr>
          <p:cNvPr id="7"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5788932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236;p32"/>
          <p:cNvPicPr preferRelativeResize="0"/>
          <p:nvPr/>
        </p:nvPicPr>
        <p:blipFill>
          <a:blip r:embed="rId2">
            <a:alphaModFix/>
          </a:blip>
          <a:stretch>
            <a:fillRect/>
          </a:stretch>
        </p:blipFill>
        <p:spPr>
          <a:xfrm>
            <a:off x="8068875" y="4287500"/>
            <a:ext cx="1000725" cy="786900"/>
          </a:xfrm>
          <a:prstGeom prst="rect">
            <a:avLst/>
          </a:prstGeom>
          <a:noFill/>
          <a:ln>
            <a:noFill/>
          </a:ln>
        </p:spPr>
      </p:pic>
      <p:pic>
        <p:nvPicPr>
          <p:cNvPr id="6" name="Imagen 5"/>
          <p:cNvPicPr>
            <a:picLocks noChangeAspect="1"/>
          </p:cNvPicPr>
          <p:nvPr/>
        </p:nvPicPr>
        <p:blipFill>
          <a:blip r:embed="rId3"/>
          <a:stretch>
            <a:fillRect/>
          </a:stretch>
        </p:blipFill>
        <p:spPr>
          <a:xfrm>
            <a:off x="5141922" y="739807"/>
            <a:ext cx="2339333" cy="3941143"/>
          </a:xfrm>
          <a:prstGeom prst="rect">
            <a:avLst/>
          </a:prstGeom>
        </p:spPr>
      </p:pic>
      <p:sp>
        <p:nvSpPr>
          <p:cNvPr id="9" name="CuadroTexto 8"/>
          <p:cNvSpPr txBox="1"/>
          <p:nvPr/>
        </p:nvSpPr>
        <p:spPr>
          <a:xfrm>
            <a:off x="1470338" y="3472609"/>
            <a:ext cx="2188445" cy="523220"/>
          </a:xfrm>
          <a:prstGeom prst="rect">
            <a:avLst/>
          </a:prstGeom>
          <a:noFill/>
        </p:spPr>
        <p:txBody>
          <a:bodyPr wrap="square" rtlCol="0">
            <a:spAutoFit/>
          </a:bodyPr>
          <a:lstStyle/>
          <a:p>
            <a:r>
              <a:rPr lang="es-MX" sz="2800" b="1" dirty="0">
                <a:solidFill>
                  <a:srgbClr val="F6E37C"/>
                </a:solidFill>
                <a:latin typeface="Aller" panose="020B0503030302020204" pitchFamily="34" charset="0"/>
              </a:rPr>
              <a:t>Datos</a:t>
            </a:r>
            <a:endParaRPr lang="es-AR" sz="2800" b="1" dirty="0">
              <a:solidFill>
                <a:srgbClr val="F6E37C"/>
              </a:solidFill>
              <a:latin typeface="Aller" panose="020B0503030302020204" pitchFamily="34" charset="0"/>
            </a:endParaRPr>
          </a:p>
        </p:txBody>
      </p:sp>
      <p:sp>
        <p:nvSpPr>
          <p:cNvPr id="10" name="CuadroTexto 9"/>
          <p:cNvSpPr txBox="1"/>
          <p:nvPr/>
        </p:nvSpPr>
        <p:spPr>
          <a:xfrm>
            <a:off x="1470338" y="2795085"/>
            <a:ext cx="3720464" cy="523220"/>
          </a:xfrm>
          <a:prstGeom prst="rect">
            <a:avLst/>
          </a:prstGeom>
          <a:noFill/>
        </p:spPr>
        <p:txBody>
          <a:bodyPr wrap="square" rtlCol="0">
            <a:spAutoFit/>
          </a:bodyPr>
          <a:lstStyle/>
          <a:p>
            <a:r>
              <a:rPr lang="es-MX" sz="2800" b="1" dirty="0">
                <a:solidFill>
                  <a:schemeClr val="accent5">
                    <a:lumMod val="75000"/>
                  </a:schemeClr>
                </a:solidFill>
                <a:latin typeface="Aller" panose="020B0503030302020204" pitchFamily="34" charset="0"/>
              </a:rPr>
              <a:t>Atributos estéticos</a:t>
            </a:r>
            <a:endParaRPr lang="es-AR" sz="2800" b="1" dirty="0">
              <a:solidFill>
                <a:schemeClr val="accent5">
                  <a:lumMod val="75000"/>
                </a:schemeClr>
              </a:solidFill>
              <a:latin typeface="Aller" panose="020B0503030302020204" pitchFamily="34" charset="0"/>
            </a:endParaRPr>
          </a:p>
        </p:txBody>
      </p:sp>
      <p:sp>
        <p:nvSpPr>
          <p:cNvPr id="13" name="CuadroTexto 12"/>
          <p:cNvSpPr txBox="1"/>
          <p:nvPr/>
        </p:nvSpPr>
        <p:spPr>
          <a:xfrm>
            <a:off x="1470338" y="2059592"/>
            <a:ext cx="3307714" cy="523220"/>
          </a:xfrm>
          <a:prstGeom prst="rect">
            <a:avLst/>
          </a:prstGeom>
          <a:noFill/>
        </p:spPr>
        <p:txBody>
          <a:bodyPr wrap="square" rtlCol="0">
            <a:spAutoFit/>
          </a:bodyPr>
          <a:lstStyle/>
          <a:p>
            <a:r>
              <a:rPr lang="es-MX" sz="2800" b="1" dirty="0" smtClean="0">
                <a:solidFill>
                  <a:srgbClr val="C00000"/>
                </a:solidFill>
                <a:latin typeface="Aller" panose="020B0503030302020204" pitchFamily="34" charset="0"/>
              </a:rPr>
              <a:t>Función </a:t>
            </a:r>
            <a:r>
              <a:rPr lang="es-MX" sz="2800" b="1" dirty="0" err="1" smtClean="0">
                <a:solidFill>
                  <a:srgbClr val="C00000"/>
                </a:solidFill>
                <a:latin typeface="Aller" panose="020B0503030302020204" pitchFamily="34" charset="0"/>
              </a:rPr>
              <a:t>geom</a:t>
            </a:r>
            <a:endParaRPr lang="es-AR" sz="2800" b="1" dirty="0">
              <a:solidFill>
                <a:srgbClr val="C00000"/>
              </a:solidFill>
              <a:latin typeface="Aller" panose="020B0503030302020204" pitchFamily="34" charset="0"/>
            </a:endParaRPr>
          </a:p>
        </p:txBody>
      </p:sp>
      <p:sp>
        <p:nvSpPr>
          <p:cNvPr id="8"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AR" altLang="es-AR" sz="3600" dirty="0">
                <a:solidFill>
                  <a:srgbClr val="2C204D"/>
                </a:solidFill>
                <a:latin typeface="Aller" panose="020B0503030302020204" pitchFamily="34" charset="0"/>
              </a:rPr>
              <a:t>Capas </a:t>
            </a:r>
            <a:r>
              <a:rPr lang="es-AR" altLang="es-AR" sz="3600" dirty="0">
                <a:solidFill>
                  <a:srgbClr val="2C204D"/>
                </a:solidFill>
                <a:latin typeface="Aller Light" pitchFamily="34" charset="0"/>
              </a:rPr>
              <a:t>de un gráfico</a:t>
            </a:r>
            <a:endParaRPr lang="es-MX" sz="3600" dirty="0">
              <a:solidFill>
                <a:srgbClr val="2C204D"/>
              </a:solidFill>
              <a:latin typeface="Aller Light" pitchFamily="34" charset="0"/>
              <a:ea typeface="Allerta"/>
              <a:cs typeface="Allerta"/>
              <a:sym typeface="Allerta"/>
            </a:endParaRPr>
          </a:p>
        </p:txBody>
      </p:sp>
    </p:spTree>
    <p:extLst>
      <p:ext uri="{BB962C8B-B14F-4D97-AF65-F5344CB8AC3E}">
        <p14:creationId xmlns:p14="http://schemas.microsoft.com/office/powerpoint/2010/main" val="1791117824"/>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rgbClr val="9CCFB1"/>
        </a:solidFill>
        <a:effectLst/>
      </p:bgPr>
    </p:bg>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844425" y="422500"/>
            <a:ext cx="6342188" cy="857400"/>
          </a:xfrm>
          <a:prstGeom prst="rect">
            <a:avLst/>
          </a:prstGeom>
        </p:spPr>
        <p:txBody>
          <a:bodyPr spcFirstLastPara="1" wrap="square" lIns="91425" tIns="91425" rIns="91425" bIns="91425" anchor="t" anchorCtr="0">
            <a:noAutofit/>
          </a:bodyPr>
          <a:lstStyle/>
          <a:p>
            <a:pPr lvl="0"/>
            <a:r>
              <a:rPr lang="es-ES" dirty="0">
                <a:solidFill>
                  <a:srgbClr val="2C204D"/>
                </a:solidFill>
                <a:latin typeface="Aller" pitchFamily="34" charset="0"/>
              </a:rPr>
              <a:t>Tres componentes </a:t>
            </a:r>
            <a:r>
              <a:rPr lang="es-ES" dirty="0">
                <a:solidFill>
                  <a:srgbClr val="2C204D"/>
                </a:solidFill>
                <a:latin typeface="Aller Light" panose="020B0503040302020204" pitchFamily="34" charset="0"/>
              </a:rPr>
              <a:t>de todo gráfico</a:t>
            </a:r>
            <a:br>
              <a:rPr lang="es-ES" dirty="0">
                <a:solidFill>
                  <a:srgbClr val="2C204D"/>
                </a:solidFill>
                <a:latin typeface="Aller Light" panose="020B0503040302020204" pitchFamily="34" charset="0"/>
              </a:rPr>
            </a:br>
            <a:endParaRPr dirty="0">
              <a:solidFill>
                <a:srgbClr val="FF004E"/>
              </a:solidFill>
            </a:endParaRPr>
          </a:p>
        </p:txBody>
      </p:sp>
      <p:sp>
        <p:nvSpPr>
          <p:cNvPr id="145" name="Google Shape;145;p23"/>
          <p:cNvSpPr txBox="1">
            <a:spLocks noGrp="1"/>
          </p:cNvSpPr>
          <p:nvPr>
            <p:ph type="body" idx="1"/>
          </p:nvPr>
        </p:nvSpPr>
        <p:spPr>
          <a:xfrm>
            <a:off x="730125" y="1702687"/>
            <a:ext cx="2257200" cy="1489938"/>
          </a:xfrm>
          <a:prstGeom prst="rect">
            <a:avLst/>
          </a:prstGeom>
        </p:spPr>
        <p:txBody>
          <a:bodyPr spcFirstLastPara="1" wrap="square" lIns="91425" tIns="91425" rIns="91425" bIns="91425" anchor="t" anchorCtr="0">
            <a:noAutofit/>
          </a:bodyPr>
          <a:lstStyle/>
          <a:p>
            <a:pPr marL="342900" lvl="0" indent="-342900">
              <a:buClr>
                <a:srgbClr val="9BCFB0"/>
              </a:buClr>
              <a:buFont typeface="+mj-lt"/>
              <a:buAutoNum type="arabicPeriod"/>
            </a:pPr>
            <a:r>
              <a:rPr lang="es-AR" b="1" dirty="0">
                <a:solidFill>
                  <a:srgbClr val="2C204D"/>
                </a:solidFill>
                <a:latin typeface="Aller Light" pitchFamily="34" charset="0"/>
              </a:rPr>
              <a:t>Datos (data): </a:t>
            </a:r>
            <a:endParaRPr lang="es-AR" b="1" dirty="0" smtClean="0">
              <a:solidFill>
                <a:srgbClr val="2C204D"/>
              </a:solidFill>
              <a:latin typeface="Aller Light" pitchFamily="34" charset="0"/>
            </a:endParaRPr>
          </a:p>
          <a:p>
            <a:pPr marL="0" lvl="0" indent="0">
              <a:buClr>
                <a:srgbClr val="9BCFB0"/>
              </a:buClr>
              <a:buNone/>
            </a:pPr>
            <a:r>
              <a:rPr lang="es-AR" dirty="0" smtClean="0">
                <a:solidFill>
                  <a:srgbClr val="2C204D"/>
                </a:solidFill>
                <a:latin typeface="Aller Light" pitchFamily="34" charset="0"/>
              </a:rPr>
              <a:t>nuestro </a:t>
            </a:r>
            <a:r>
              <a:rPr lang="es-AR" dirty="0">
                <a:solidFill>
                  <a:srgbClr val="2C204D"/>
                </a:solidFill>
                <a:latin typeface="Aller Light" pitchFamily="34" charset="0"/>
              </a:rPr>
              <a:t>set de datos</a:t>
            </a:r>
            <a:r>
              <a:rPr lang="es-AR" dirty="0">
                <a:solidFill>
                  <a:srgbClr val="9BCFB0"/>
                </a:solidFill>
                <a:latin typeface="Aller Light" pitchFamily="34" charset="0"/>
              </a:rPr>
              <a:t> +</a:t>
            </a:r>
            <a:endParaRPr lang="es-ES" dirty="0">
              <a:solidFill>
                <a:srgbClr val="9BCFB0"/>
              </a:solidFill>
              <a:latin typeface="Aller Light" pitchFamily="34" charset="0"/>
            </a:endParaRPr>
          </a:p>
        </p:txBody>
      </p:sp>
      <p:sp>
        <p:nvSpPr>
          <p:cNvPr id="146" name="Google Shape;146;p23"/>
          <p:cNvSpPr txBox="1">
            <a:spLocks noGrp="1"/>
          </p:cNvSpPr>
          <p:nvPr>
            <p:ph type="body" idx="2"/>
          </p:nvPr>
        </p:nvSpPr>
        <p:spPr>
          <a:xfrm>
            <a:off x="2738970" y="1641499"/>
            <a:ext cx="2235879" cy="2169226"/>
          </a:xfrm>
          <a:prstGeom prst="rect">
            <a:avLst/>
          </a:prstGeom>
        </p:spPr>
        <p:txBody>
          <a:bodyPr spcFirstLastPara="1" wrap="square" lIns="91425" tIns="91425" rIns="91425" bIns="91425" anchor="t" anchorCtr="0">
            <a:noAutofit/>
          </a:bodyPr>
          <a:lstStyle/>
          <a:p>
            <a:pPr marL="368300" indent="-342900">
              <a:lnSpc>
                <a:spcPct val="150000"/>
              </a:lnSpc>
              <a:buClr>
                <a:srgbClr val="41B6A6"/>
              </a:buClr>
              <a:buSzPct val="80000"/>
              <a:buFont typeface="+mj-lt"/>
              <a:buAutoNum type="arabicPeriod" startAt="2"/>
            </a:pPr>
            <a:r>
              <a:rPr lang="es-ES" b="1" dirty="0">
                <a:solidFill>
                  <a:srgbClr val="2C204D"/>
                </a:solidFill>
                <a:latin typeface="Aller Light" pitchFamily="34" charset="0"/>
              </a:rPr>
              <a:t>Atributos o elementos estéticos (aes)</a:t>
            </a:r>
            <a:r>
              <a:rPr lang="es-ES" dirty="0">
                <a:solidFill>
                  <a:srgbClr val="2C204D"/>
                </a:solidFill>
                <a:latin typeface="Aller Light" pitchFamily="34" charset="0"/>
              </a:rPr>
              <a:t>: </a:t>
            </a:r>
            <a:endParaRPr lang="es-ES" dirty="0" smtClean="0">
              <a:solidFill>
                <a:srgbClr val="2C204D"/>
              </a:solidFill>
              <a:latin typeface="Aller Light" pitchFamily="34" charset="0"/>
            </a:endParaRPr>
          </a:p>
          <a:p>
            <a:pPr marL="25400" indent="0">
              <a:lnSpc>
                <a:spcPct val="150000"/>
              </a:lnSpc>
              <a:buClr>
                <a:srgbClr val="41B6A6"/>
              </a:buClr>
              <a:buSzPct val="80000"/>
              <a:buNone/>
            </a:pPr>
            <a:r>
              <a:rPr lang="es-ES" dirty="0" smtClean="0">
                <a:solidFill>
                  <a:srgbClr val="2C204D"/>
                </a:solidFill>
                <a:latin typeface="Aller Light" pitchFamily="34" charset="0"/>
              </a:rPr>
              <a:t>un </a:t>
            </a:r>
            <a:r>
              <a:rPr lang="es-ES" dirty="0">
                <a:solidFill>
                  <a:srgbClr val="2C204D"/>
                </a:solidFill>
                <a:latin typeface="Aller Light" pitchFamily="34" charset="0"/>
              </a:rPr>
              <a:t>conjunto de mapeos estéticos entre las variables y las propiedades visuales </a:t>
            </a:r>
            <a:r>
              <a:rPr lang="es-ES" dirty="0">
                <a:solidFill>
                  <a:srgbClr val="9BCFB0"/>
                </a:solidFill>
                <a:latin typeface="Aller Light" pitchFamily="34" charset="0"/>
              </a:rPr>
              <a:t>+ </a:t>
            </a:r>
          </a:p>
        </p:txBody>
      </p:sp>
      <p:sp>
        <p:nvSpPr>
          <p:cNvPr id="147" name="Google Shape;147;p23"/>
          <p:cNvSpPr txBox="1">
            <a:spLocks noGrp="1"/>
          </p:cNvSpPr>
          <p:nvPr>
            <p:ph type="body" idx="3"/>
          </p:nvPr>
        </p:nvSpPr>
        <p:spPr>
          <a:xfrm>
            <a:off x="5346242" y="1641499"/>
            <a:ext cx="2682317" cy="3315300"/>
          </a:xfrm>
          <a:prstGeom prst="rect">
            <a:avLst/>
          </a:prstGeom>
        </p:spPr>
        <p:txBody>
          <a:bodyPr spcFirstLastPara="1" wrap="square" lIns="91425" tIns="91425" rIns="91425" bIns="91425" anchor="t" anchorCtr="0">
            <a:noAutofit/>
          </a:bodyPr>
          <a:lstStyle/>
          <a:p>
            <a:pPr marL="368300" indent="-342900" algn="just">
              <a:lnSpc>
                <a:spcPct val="150000"/>
              </a:lnSpc>
              <a:buClr>
                <a:srgbClr val="41B6A6"/>
              </a:buClr>
              <a:buSzPct val="80000"/>
              <a:buFont typeface="+mj-lt"/>
              <a:buAutoNum type="arabicPeriod" startAt="3"/>
            </a:pPr>
            <a:r>
              <a:rPr lang="es-ES" b="1" dirty="0">
                <a:solidFill>
                  <a:srgbClr val="2C204D"/>
                </a:solidFill>
                <a:latin typeface="Aller Light" pitchFamily="34" charset="0"/>
              </a:rPr>
              <a:t>Capas (</a:t>
            </a:r>
            <a:r>
              <a:rPr lang="es-ES" b="1" dirty="0" err="1">
                <a:solidFill>
                  <a:srgbClr val="2C204D"/>
                </a:solidFill>
                <a:latin typeface="Aller Light" pitchFamily="34" charset="0"/>
              </a:rPr>
              <a:t>layers</a:t>
            </a:r>
            <a:r>
              <a:rPr lang="es-ES" b="1" dirty="0" smtClean="0">
                <a:solidFill>
                  <a:srgbClr val="2C204D"/>
                </a:solidFill>
                <a:latin typeface="Aller Light" pitchFamily="34" charset="0"/>
              </a:rPr>
              <a:t>)</a:t>
            </a:r>
            <a:r>
              <a:rPr lang="es-ES" dirty="0" smtClean="0">
                <a:solidFill>
                  <a:srgbClr val="2C204D"/>
                </a:solidFill>
                <a:latin typeface="Aller Light" pitchFamily="34" charset="0"/>
              </a:rPr>
              <a:t>:</a:t>
            </a:r>
          </a:p>
          <a:p>
            <a:pPr marL="25400" indent="0" algn="just">
              <a:lnSpc>
                <a:spcPct val="150000"/>
              </a:lnSpc>
              <a:buClr>
                <a:srgbClr val="41B6A6"/>
              </a:buClr>
              <a:buSzPct val="80000"/>
              <a:buNone/>
            </a:pPr>
            <a:r>
              <a:rPr lang="es-ES" dirty="0" smtClean="0">
                <a:solidFill>
                  <a:srgbClr val="2C204D"/>
                </a:solidFill>
                <a:latin typeface="Aller Light" pitchFamily="34" charset="0"/>
              </a:rPr>
              <a:t> </a:t>
            </a:r>
            <a:r>
              <a:rPr lang="es-ES" dirty="0">
                <a:solidFill>
                  <a:srgbClr val="2C204D"/>
                </a:solidFill>
                <a:latin typeface="Aller Light" pitchFamily="34" charset="0"/>
              </a:rPr>
              <a:t>al menos una capa que describe cómo representar cada observación. Cada </a:t>
            </a:r>
            <a:r>
              <a:rPr lang="es-ES" b="1" dirty="0">
                <a:solidFill>
                  <a:srgbClr val="2C204D"/>
                </a:solidFill>
                <a:latin typeface="Aller Light" pitchFamily="34" charset="0"/>
              </a:rPr>
              <a:t>capa</a:t>
            </a:r>
            <a:r>
              <a:rPr lang="es-ES" dirty="0">
                <a:solidFill>
                  <a:srgbClr val="2C204D"/>
                </a:solidFill>
                <a:latin typeface="Aller Light" pitchFamily="34" charset="0"/>
              </a:rPr>
              <a:t> tiene un </a:t>
            </a:r>
            <a:r>
              <a:rPr lang="es-ES" b="1" dirty="0">
                <a:solidFill>
                  <a:srgbClr val="2C204D"/>
                </a:solidFill>
                <a:latin typeface="Aller Light" pitchFamily="34" charset="0"/>
              </a:rPr>
              <a:t>objeto geométrico</a:t>
            </a:r>
            <a:r>
              <a:rPr lang="es-ES" dirty="0">
                <a:solidFill>
                  <a:srgbClr val="2C204D"/>
                </a:solidFill>
                <a:latin typeface="Aller Light" pitchFamily="34" charset="0"/>
              </a:rPr>
              <a:t>, una transformación estadística, una posición y opcionalmente un conjunto de mapeos estéticos.</a:t>
            </a:r>
          </a:p>
        </p:txBody>
      </p:sp>
      <p:sp>
        <p:nvSpPr>
          <p:cNvPr id="148" name="Google Shape;148;p23"/>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pic>
        <p:nvPicPr>
          <p:cNvPr id="7" name="Google Shape;236;p32"/>
          <p:cNvPicPr preferRelativeResize="0"/>
          <p:nvPr/>
        </p:nvPicPr>
        <p:blipFill>
          <a:blip r:embed="rId3">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26176649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1229" y="635491"/>
            <a:ext cx="6800596" cy="846743"/>
          </a:xfrm>
        </p:spPr>
        <p:txBody>
          <a:bodyPr/>
          <a:lstStyle/>
          <a:p>
            <a:r>
              <a:rPr lang="es-ES" sz="3600" dirty="0" smtClean="0">
                <a:solidFill>
                  <a:srgbClr val="2C204D"/>
                </a:solidFill>
                <a:latin typeface="Aller" pitchFamily="34" charset="0"/>
              </a:rPr>
              <a:t>Otros Componentes</a:t>
            </a:r>
            <a:r>
              <a:rPr lang="es-ES" sz="3600" dirty="0">
                <a:solidFill>
                  <a:srgbClr val="2C204D"/>
                </a:solidFill>
                <a:latin typeface="Aller" pitchFamily="34" charset="0"/>
              </a:rPr>
              <a:t/>
            </a:r>
            <a:br>
              <a:rPr lang="es-ES" sz="3600" dirty="0">
                <a:solidFill>
                  <a:srgbClr val="2C204D"/>
                </a:solidFill>
                <a:latin typeface="Aller" pitchFamily="34" charset="0"/>
              </a:rPr>
            </a:br>
            <a:endParaRPr lang="es-AR" sz="3600" dirty="0">
              <a:solidFill>
                <a:srgbClr val="2C204D"/>
              </a:solidFill>
              <a:latin typeface="Aller" pitchFamily="34" charset="0"/>
            </a:endParaRPr>
          </a:p>
        </p:txBody>
      </p:sp>
      <p:sp>
        <p:nvSpPr>
          <p:cNvPr id="3" name="Marcador de texto 2"/>
          <p:cNvSpPr>
            <a:spLocks noGrp="1"/>
          </p:cNvSpPr>
          <p:nvPr>
            <p:ph type="body" idx="1"/>
          </p:nvPr>
        </p:nvSpPr>
        <p:spPr>
          <a:xfrm>
            <a:off x="531229" y="1612908"/>
            <a:ext cx="8192668" cy="2974967"/>
          </a:xfrm>
        </p:spPr>
        <p:txBody>
          <a:bodyPr/>
          <a:lstStyle/>
          <a:p>
            <a:pPr algn="just" eaLnBrk="0" fontAlgn="base" hangingPunct="0">
              <a:lnSpc>
                <a:spcPct val="150000"/>
              </a:lnSpc>
              <a:buClr>
                <a:srgbClr val="41B6A6"/>
              </a:buClr>
              <a:buFont typeface="Wingdings" pitchFamily="2" charset="2"/>
              <a:buChar char="§"/>
            </a:pPr>
            <a:r>
              <a:rPr lang="es-ES" b="1" dirty="0" smtClean="0">
                <a:solidFill>
                  <a:srgbClr val="2C204D"/>
                </a:solidFill>
                <a:latin typeface="Aller Light" pitchFamily="34" charset="0"/>
              </a:rPr>
              <a:t>Escalas </a:t>
            </a:r>
            <a:r>
              <a:rPr lang="es-ES" b="1" dirty="0">
                <a:solidFill>
                  <a:srgbClr val="2C204D"/>
                </a:solidFill>
                <a:latin typeface="Aller Light" pitchFamily="34" charset="0"/>
              </a:rPr>
              <a:t>(</a:t>
            </a:r>
            <a:r>
              <a:rPr lang="es-ES" b="1" dirty="0" err="1">
                <a:solidFill>
                  <a:srgbClr val="2C204D"/>
                </a:solidFill>
                <a:latin typeface="Aller Light" pitchFamily="34" charset="0"/>
              </a:rPr>
              <a:t>Scales</a:t>
            </a:r>
            <a:r>
              <a:rPr lang="es-ES" b="1" dirty="0">
                <a:solidFill>
                  <a:srgbClr val="2C204D"/>
                </a:solidFill>
                <a:latin typeface="Aller Light" pitchFamily="34" charset="0"/>
              </a:rPr>
              <a:t>):</a:t>
            </a:r>
            <a:r>
              <a:rPr lang="es-ES" b="1" dirty="0" smtClean="0">
                <a:solidFill>
                  <a:srgbClr val="2C204D"/>
                </a:solidFill>
                <a:latin typeface="Aller Light" pitchFamily="34" charset="0"/>
              </a:rPr>
              <a:t> </a:t>
            </a:r>
            <a:r>
              <a:rPr lang="es-ES" dirty="0">
                <a:solidFill>
                  <a:srgbClr val="2C204D"/>
                </a:solidFill>
                <a:latin typeface="Aller Light" pitchFamily="34" charset="0"/>
              </a:rPr>
              <a:t>mapea valores en el espacio de los datos a valores en el espacio estético (ej. color, tamaño, forma o  posición)</a:t>
            </a:r>
          </a:p>
          <a:p>
            <a:pPr algn="just" eaLnBrk="0" fontAlgn="base" hangingPunct="0">
              <a:lnSpc>
                <a:spcPct val="150000"/>
              </a:lnSpc>
              <a:buClr>
                <a:srgbClr val="41B6A6"/>
              </a:buClr>
              <a:buFont typeface="Wingdings" pitchFamily="2" charset="2"/>
              <a:buChar char="§"/>
            </a:pPr>
            <a:r>
              <a:rPr lang="es-ES" b="1" dirty="0" err="1" smtClean="0">
                <a:solidFill>
                  <a:srgbClr val="2C204D"/>
                </a:solidFill>
                <a:latin typeface="Aller Light" pitchFamily="34" charset="0"/>
              </a:rPr>
              <a:t>Coord</a:t>
            </a:r>
            <a:r>
              <a:rPr lang="es-ES" b="1" dirty="0" smtClean="0">
                <a:solidFill>
                  <a:srgbClr val="2C204D"/>
                </a:solidFill>
                <a:latin typeface="Aller Light" pitchFamily="34" charset="0"/>
              </a:rPr>
              <a:t> (coordenadas): </a:t>
            </a:r>
            <a:r>
              <a:rPr lang="es-ES" dirty="0">
                <a:solidFill>
                  <a:srgbClr val="2C204D"/>
                </a:solidFill>
                <a:latin typeface="Aller Light" pitchFamily="34" charset="0"/>
              </a:rPr>
              <a:t>normalmente </a:t>
            </a:r>
            <a:r>
              <a:rPr lang="es-ES" dirty="0" smtClean="0">
                <a:solidFill>
                  <a:srgbClr val="2C204D"/>
                </a:solidFill>
                <a:latin typeface="Aller Light" pitchFamily="34" charset="0"/>
              </a:rPr>
              <a:t>Cartesianas</a:t>
            </a:r>
            <a:r>
              <a:rPr lang="es-ES" dirty="0">
                <a:solidFill>
                  <a:srgbClr val="2C204D"/>
                </a:solidFill>
                <a:latin typeface="Aller Light" pitchFamily="34" charset="0"/>
              </a:rPr>
              <a:t>.</a:t>
            </a:r>
            <a:r>
              <a:rPr lang="es-ES" dirty="0" smtClean="0">
                <a:solidFill>
                  <a:srgbClr val="2C204D"/>
                </a:solidFill>
                <a:latin typeface="Aller Light" pitchFamily="34" charset="0"/>
              </a:rPr>
              <a:t>.</a:t>
            </a:r>
            <a:endParaRPr lang="es-ES" dirty="0">
              <a:solidFill>
                <a:srgbClr val="2C204D"/>
              </a:solidFill>
              <a:latin typeface="Aller Light" pitchFamily="34" charset="0"/>
            </a:endParaRPr>
          </a:p>
          <a:p>
            <a:pPr algn="just" eaLnBrk="0" fontAlgn="base" hangingPunct="0">
              <a:lnSpc>
                <a:spcPct val="150000"/>
              </a:lnSpc>
              <a:buClr>
                <a:srgbClr val="41B6A6"/>
              </a:buClr>
              <a:buFont typeface="Wingdings" pitchFamily="2" charset="2"/>
              <a:buChar char="§"/>
            </a:pPr>
            <a:r>
              <a:rPr lang="es-ES" b="1" dirty="0" err="1" smtClean="0">
                <a:solidFill>
                  <a:srgbClr val="2C204D"/>
                </a:solidFill>
                <a:latin typeface="Aller Light" pitchFamily="34" charset="0"/>
              </a:rPr>
              <a:t>Facets</a:t>
            </a:r>
            <a:r>
              <a:rPr lang="es-ES" b="1" dirty="0" smtClean="0">
                <a:solidFill>
                  <a:srgbClr val="2C204D"/>
                </a:solidFill>
                <a:latin typeface="Aller Light" pitchFamily="34" charset="0"/>
              </a:rPr>
              <a:t> (facetas): </a:t>
            </a:r>
            <a:r>
              <a:rPr lang="es-ES" dirty="0" smtClean="0">
                <a:solidFill>
                  <a:srgbClr val="2C204D"/>
                </a:solidFill>
                <a:latin typeface="Aller Light" pitchFamily="34" charset="0"/>
              </a:rPr>
              <a:t>cómo </a:t>
            </a:r>
            <a:r>
              <a:rPr lang="es-ES" dirty="0">
                <a:solidFill>
                  <a:srgbClr val="2C204D"/>
                </a:solidFill>
                <a:latin typeface="Aller Light" pitchFamily="34" charset="0"/>
              </a:rPr>
              <a:t>se arregla el </a:t>
            </a:r>
            <a:r>
              <a:rPr lang="es-ES" dirty="0" err="1">
                <a:solidFill>
                  <a:srgbClr val="2C204D"/>
                </a:solidFill>
                <a:latin typeface="Aller Light" pitchFamily="34" charset="0"/>
              </a:rPr>
              <a:t>display</a:t>
            </a:r>
            <a:r>
              <a:rPr lang="es-ES" dirty="0">
                <a:solidFill>
                  <a:srgbClr val="2C204D"/>
                </a:solidFill>
                <a:latin typeface="Aller Light" pitchFamily="34" charset="0"/>
              </a:rPr>
              <a:t> cuando son muchos gráficos</a:t>
            </a:r>
          </a:p>
          <a:p>
            <a:pPr algn="just" eaLnBrk="0" fontAlgn="base" hangingPunct="0">
              <a:lnSpc>
                <a:spcPct val="150000"/>
              </a:lnSpc>
              <a:buClr>
                <a:srgbClr val="41B6A6"/>
              </a:buClr>
              <a:buFont typeface="Wingdings" pitchFamily="2" charset="2"/>
              <a:buChar char="§"/>
            </a:pPr>
            <a:r>
              <a:rPr lang="es-ES" b="1" dirty="0" err="1" smtClean="0">
                <a:solidFill>
                  <a:srgbClr val="2C204D"/>
                </a:solidFill>
                <a:latin typeface="Aller Light" pitchFamily="34" charset="0"/>
              </a:rPr>
              <a:t>Theme</a:t>
            </a:r>
            <a:r>
              <a:rPr lang="es-ES" b="1" dirty="0" smtClean="0">
                <a:solidFill>
                  <a:srgbClr val="2C204D"/>
                </a:solidFill>
                <a:latin typeface="Aller Light" pitchFamily="34" charset="0"/>
              </a:rPr>
              <a:t> (temas),</a:t>
            </a:r>
            <a:r>
              <a:rPr lang="es-ES" dirty="0">
                <a:solidFill>
                  <a:srgbClr val="2C204D"/>
                </a:solidFill>
                <a:latin typeface="Aller Light" pitchFamily="34" charset="0"/>
              </a:rPr>
              <a:t> </a:t>
            </a:r>
            <a:r>
              <a:rPr lang="es-ES" dirty="0" err="1">
                <a:solidFill>
                  <a:srgbClr val="2C204D"/>
                </a:solidFill>
                <a:latin typeface="Aller Light" pitchFamily="34" charset="0"/>
              </a:rPr>
              <a:t>items</a:t>
            </a:r>
            <a:r>
              <a:rPr lang="es-ES" dirty="0">
                <a:solidFill>
                  <a:srgbClr val="2C204D"/>
                </a:solidFill>
                <a:latin typeface="Aller Light" pitchFamily="34" charset="0"/>
              </a:rPr>
              <a:t> para mejorar el </a:t>
            </a:r>
            <a:r>
              <a:rPr lang="es-ES" dirty="0" smtClean="0">
                <a:solidFill>
                  <a:srgbClr val="2C204D"/>
                </a:solidFill>
                <a:latin typeface="Aller Light" pitchFamily="34" charset="0"/>
              </a:rPr>
              <a:t>gráfico </a:t>
            </a:r>
            <a:r>
              <a:rPr lang="es-ES" dirty="0">
                <a:solidFill>
                  <a:srgbClr val="2C204D"/>
                </a:solidFill>
                <a:latin typeface="Aller Light" pitchFamily="34" charset="0"/>
              </a:rPr>
              <a:t>como fuente, </a:t>
            </a:r>
            <a:r>
              <a:rPr lang="es-ES" dirty="0" smtClean="0">
                <a:solidFill>
                  <a:srgbClr val="2C204D"/>
                </a:solidFill>
                <a:latin typeface="Aller Light" pitchFamily="34" charset="0"/>
              </a:rPr>
              <a:t>tamaño, </a:t>
            </a:r>
            <a:r>
              <a:rPr lang="es-ES" dirty="0">
                <a:solidFill>
                  <a:srgbClr val="2C204D"/>
                </a:solidFill>
                <a:latin typeface="Aller Light" pitchFamily="34" charset="0"/>
              </a:rPr>
              <a:t>color, </a:t>
            </a:r>
            <a:r>
              <a:rPr lang="es-ES" dirty="0" err="1">
                <a:solidFill>
                  <a:srgbClr val="2C204D"/>
                </a:solidFill>
                <a:latin typeface="Aller Light" pitchFamily="34" charset="0"/>
              </a:rPr>
              <a:t>background</a:t>
            </a:r>
            <a:r>
              <a:rPr lang="es-ES" dirty="0" smtClean="0">
                <a:solidFill>
                  <a:srgbClr val="2C204D"/>
                </a:solidFill>
                <a:latin typeface="Aller Light" pitchFamily="34" charset="0"/>
              </a:rPr>
              <a:t>.</a:t>
            </a:r>
            <a:endParaRPr lang="es-ES" dirty="0">
              <a:solidFill>
                <a:srgbClr val="2C204D"/>
              </a:solidFill>
              <a:latin typeface="Aller Light" pitchFamily="34" charset="0"/>
            </a:endParaRPr>
          </a:p>
          <a:p>
            <a:pPr>
              <a:lnSpc>
                <a:spcPct val="150000"/>
              </a:lnSpc>
            </a:pPr>
            <a:endParaRPr lang="es-AR" dirty="0"/>
          </a:p>
        </p:txBody>
      </p:sp>
      <p:pic>
        <p:nvPicPr>
          <p:cNvPr id="4" name="Google Shape;236;p32"/>
          <p:cNvPicPr preferRelativeResize="0"/>
          <p:nvPr/>
        </p:nvPicPr>
        <p:blipFill>
          <a:blip r:embed="rId2">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103085325"/>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6354" y="510078"/>
            <a:ext cx="6800596" cy="846743"/>
          </a:xfrm>
        </p:spPr>
        <p:txBody>
          <a:bodyPr/>
          <a:lstStyle/>
          <a:p>
            <a:r>
              <a:rPr lang="es-ES" sz="3600" b="1" dirty="0">
                <a:solidFill>
                  <a:srgbClr val="2C204D"/>
                </a:solidFill>
                <a:latin typeface="Aller Light" pitchFamily="34" charset="0"/>
              </a:rPr>
              <a:t>Sistema de coordenadas</a:t>
            </a:r>
            <a:r>
              <a:rPr lang="es-ES" sz="3600" dirty="0">
                <a:solidFill>
                  <a:srgbClr val="2C204D"/>
                </a:solidFill>
                <a:latin typeface="Aller Light" pitchFamily="34" charset="0"/>
              </a:rPr>
              <a:t/>
            </a:r>
            <a:br>
              <a:rPr lang="es-ES" sz="3600" dirty="0">
                <a:solidFill>
                  <a:srgbClr val="2C204D"/>
                </a:solidFill>
                <a:latin typeface="Aller Light" pitchFamily="34" charset="0"/>
              </a:rPr>
            </a:br>
            <a:r>
              <a:rPr lang="es-ES" sz="3600" dirty="0">
                <a:solidFill>
                  <a:srgbClr val="2C204D"/>
                </a:solidFill>
                <a:latin typeface="Aller" pitchFamily="34" charset="0"/>
              </a:rPr>
              <a:t/>
            </a:r>
            <a:br>
              <a:rPr lang="es-ES" sz="3600" dirty="0">
                <a:solidFill>
                  <a:srgbClr val="2C204D"/>
                </a:solidFill>
                <a:latin typeface="Aller" pitchFamily="34" charset="0"/>
              </a:rPr>
            </a:br>
            <a:endParaRPr lang="es-AR" sz="3600" dirty="0">
              <a:solidFill>
                <a:srgbClr val="2C204D"/>
              </a:solidFill>
              <a:latin typeface="Aller" pitchFamily="34" charset="0"/>
            </a:endParaRPr>
          </a:p>
        </p:txBody>
      </p:sp>
      <p:sp>
        <p:nvSpPr>
          <p:cNvPr id="3" name="Marcador de texto 2"/>
          <p:cNvSpPr>
            <a:spLocks noGrp="1"/>
          </p:cNvSpPr>
          <p:nvPr>
            <p:ph type="body" idx="1"/>
          </p:nvPr>
        </p:nvSpPr>
        <p:spPr>
          <a:xfrm>
            <a:off x="1243013" y="1370617"/>
            <a:ext cx="2717213" cy="702385"/>
          </a:xfrm>
        </p:spPr>
        <p:txBody>
          <a:bodyPr/>
          <a:lstStyle/>
          <a:p>
            <a:pPr eaLnBrk="0" fontAlgn="base" hangingPunct="0">
              <a:lnSpc>
                <a:spcPct val="150000"/>
              </a:lnSpc>
              <a:buClr>
                <a:srgbClr val="41B6A6"/>
              </a:buClr>
              <a:buFont typeface="Wingdings" panose="05000000000000000000" pitchFamily="2" charset="2"/>
              <a:buChar char="§"/>
            </a:pPr>
            <a:r>
              <a:rPr lang="es-ES" b="1" dirty="0">
                <a:solidFill>
                  <a:srgbClr val="2C204D"/>
                </a:solidFill>
                <a:latin typeface="Aller Light" pitchFamily="34" charset="0"/>
              </a:rPr>
              <a:t> </a:t>
            </a:r>
            <a:r>
              <a:rPr lang="es-ES" b="1" dirty="0" smtClean="0">
                <a:solidFill>
                  <a:srgbClr val="2C204D"/>
                </a:solidFill>
                <a:latin typeface="Aller Light" pitchFamily="34" charset="0"/>
              </a:rPr>
              <a:t>Cartesianas</a:t>
            </a:r>
            <a:endParaRPr lang="es-ES" dirty="0">
              <a:solidFill>
                <a:srgbClr val="2C204D"/>
              </a:solidFill>
              <a:latin typeface="Aller Light" pitchFamily="34" charset="0"/>
            </a:endParaRPr>
          </a:p>
        </p:txBody>
      </p:sp>
      <p:pic>
        <p:nvPicPr>
          <p:cNvPr id="1026" name="Picture 2" descr="https://es.r4ds.hadley.nz/03-visualize_files/figure-html/unnamed-chunk-4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167" y="1856279"/>
            <a:ext cx="2815391" cy="2815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s.r4ds.hadley.nz/03-visualize_files/figure-html/unnamed-chunk-4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544" y="1840223"/>
            <a:ext cx="2815391" cy="2815391"/>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5338978" y="1405331"/>
            <a:ext cx="2320522" cy="462371"/>
          </a:xfrm>
          <a:prstGeom prst="rect">
            <a:avLst/>
          </a:prstGeom>
        </p:spPr>
        <p:txBody>
          <a:bodyPr wrap="square">
            <a:spAutoFit/>
          </a:bodyPr>
          <a:lstStyle/>
          <a:p>
            <a:pPr marL="457200" indent="-342900" eaLnBrk="0" fontAlgn="base" hangingPunct="0">
              <a:lnSpc>
                <a:spcPct val="150000"/>
              </a:lnSpc>
              <a:buClr>
                <a:srgbClr val="41B6A6"/>
              </a:buClr>
              <a:buSzPts val="1800"/>
              <a:buFont typeface="Wingdings" panose="05000000000000000000" pitchFamily="2" charset="2"/>
              <a:buChar char="§"/>
            </a:pPr>
            <a:r>
              <a:rPr lang="es-ES" sz="1800" b="1" dirty="0">
                <a:solidFill>
                  <a:srgbClr val="2C204D"/>
                </a:solidFill>
                <a:latin typeface="Aller Light" pitchFamily="34" charset="0"/>
              </a:rPr>
              <a:t>Polares</a:t>
            </a:r>
          </a:p>
        </p:txBody>
      </p:sp>
      <p:pic>
        <p:nvPicPr>
          <p:cNvPr id="8" name="Google Shape;236;p32"/>
          <p:cNvPicPr preferRelativeResize="0"/>
          <p:nvPr/>
        </p:nvPicPr>
        <p:blipFill>
          <a:blip r:embed="rId4">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3039994352"/>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3238" y="4468252"/>
            <a:ext cx="6800596" cy="846743"/>
          </a:xfrm>
        </p:spPr>
        <p:txBody>
          <a:bodyPr/>
          <a:lstStyle/>
          <a:p>
            <a:r>
              <a:rPr lang="es-ES" dirty="0">
                <a:solidFill>
                  <a:srgbClr val="2C204D"/>
                </a:solidFill>
                <a:latin typeface="Aller Light" pitchFamily="34" charset="0"/>
              </a:rPr>
              <a:t/>
            </a:r>
            <a:br>
              <a:rPr lang="es-ES" dirty="0">
                <a:solidFill>
                  <a:srgbClr val="2C204D"/>
                </a:solidFill>
                <a:latin typeface="Aller Light" pitchFamily="34" charset="0"/>
              </a:rPr>
            </a:br>
            <a:r>
              <a:rPr lang="es-ES" sz="2700" dirty="0">
                <a:solidFill>
                  <a:srgbClr val="2C204D"/>
                </a:solidFill>
                <a:latin typeface="Aller" pitchFamily="34" charset="0"/>
              </a:rPr>
              <a:t/>
            </a:r>
            <a:br>
              <a:rPr lang="es-ES" sz="2700" dirty="0">
                <a:solidFill>
                  <a:srgbClr val="2C204D"/>
                </a:solidFill>
                <a:latin typeface="Aller" pitchFamily="34" charset="0"/>
              </a:rPr>
            </a:br>
            <a:endParaRPr lang="es-AR" sz="2700" dirty="0">
              <a:solidFill>
                <a:srgbClr val="2C204D"/>
              </a:solidFill>
              <a:latin typeface="Aller"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166" y="2090887"/>
            <a:ext cx="3284647" cy="234617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193" y="2090887"/>
            <a:ext cx="3284650" cy="2346176"/>
          </a:xfrm>
          <a:prstGeom prst="rect">
            <a:avLst/>
          </a:prstGeom>
        </p:spPr>
      </p:pic>
      <p:sp>
        <p:nvSpPr>
          <p:cNvPr id="6" name="Título 1"/>
          <p:cNvSpPr txBox="1">
            <a:spLocks/>
          </p:cNvSpPr>
          <p:nvPr/>
        </p:nvSpPr>
        <p:spPr>
          <a:xfrm>
            <a:off x="745541" y="635491"/>
            <a:ext cx="6800596" cy="846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3600" b="1" dirty="0" err="1">
                <a:solidFill>
                  <a:srgbClr val="2C204D"/>
                </a:solidFill>
                <a:latin typeface="Aller Light" pitchFamily="34" charset="0"/>
              </a:rPr>
              <a:t>Facets</a:t>
            </a:r>
            <a:endParaRPr lang="es-AR" sz="3600" dirty="0">
              <a:solidFill>
                <a:srgbClr val="2C204D"/>
              </a:solidFill>
              <a:latin typeface="Aller" pitchFamily="34" charset="0"/>
            </a:endParaRPr>
          </a:p>
        </p:txBody>
      </p:sp>
      <p:sp>
        <p:nvSpPr>
          <p:cNvPr id="8" name="Marcador de texto 2"/>
          <p:cNvSpPr>
            <a:spLocks noGrp="1"/>
          </p:cNvSpPr>
          <p:nvPr>
            <p:ph type="body" idx="1"/>
          </p:nvPr>
        </p:nvSpPr>
        <p:spPr>
          <a:xfrm>
            <a:off x="1371599" y="1370617"/>
            <a:ext cx="2928939" cy="702385"/>
          </a:xfrm>
        </p:spPr>
        <p:txBody>
          <a:bodyPr/>
          <a:lstStyle/>
          <a:p>
            <a:pPr eaLnBrk="0" fontAlgn="base" hangingPunct="0">
              <a:lnSpc>
                <a:spcPct val="150000"/>
              </a:lnSpc>
              <a:buClr>
                <a:srgbClr val="41B6A6"/>
              </a:buClr>
              <a:buFont typeface="Wingdings" panose="05000000000000000000" pitchFamily="2" charset="2"/>
              <a:buChar char="§"/>
            </a:pPr>
            <a:r>
              <a:rPr lang="es-ES" b="1" dirty="0">
                <a:solidFill>
                  <a:srgbClr val="2C204D"/>
                </a:solidFill>
                <a:latin typeface="Aller Light" pitchFamily="34" charset="0"/>
              </a:rPr>
              <a:t> </a:t>
            </a:r>
            <a:r>
              <a:rPr lang="es-ES" b="1" dirty="0" err="1" smtClean="0">
                <a:solidFill>
                  <a:srgbClr val="2C204D"/>
                </a:solidFill>
                <a:latin typeface="Aller Light" pitchFamily="34" charset="0"/>
              </a:rPr>
              <a:t>Facet_wrap</a:t>
            </a:r>
            <a:endParaRPr lang="es-ES" dirty="0">
              <a:solidFill>
                <a:srgbClr val="2C204D"/>
              </a:solidFill>
              <a:latin typeface="Aller Light" pitchFamily="34" charset="0"/>
            </a:endParaRPr>
          </a:p>
        </p:txBody>
      </p:sp>
      <p:sp>
        <p:nvSpPr>
          <p:cNvPr id="9" name="Marcador de texto 2"/>
          <p:cNvSpPr txBox="1">
            <a:spLocks/>
          </p:cNvSpPr>
          <p:nvPr/>
        </p:nvSpPr>
        <p:spPr>
          <a:xfrm>
            <a:off x="5009911" y="1327686"/>
            <a:ext cx="2717213" cy="702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eaLnBrk="0" fontAlgn="base" hangingPunct="0">
              <a:lnSpc>
                <a:spcPct val="150000"/>
              </a:lnSpc>
              <a:buClr>
                <a:srgbClr val="41B6A6"/>
              </a:buClr>
              <a:buFont typeface="Wingdings" panose="05000000000000000000" pitchFamily="2" charset="2"/>
              <a:buChar char="§"/>
            </a:pPr>
            <a:r>
              <a:rPr lang="es-ES" b="1" dirty="0" smtClean="0">
                <a:solidFill>
                  <a:srgbClr val="2C204D"/>
                </a:solidFill>
                <a:latin typeface="Aller Light" pitchFamily="34" charset="0"/>
              </a:rPr>
              <a:t> </a:t>
            </a:r>
            <a:r>
              <a:rPr lang="es-ES" b="1" dirty="0" err="1" smtClean="0">
                <a:solidFill>
                  <a:srgbClr val="2C204D"/>
                </a:solidFill>
                <a:latin typeface="Aller Light" pitchFamily="34" charset="0"/>
              </a:rPr>
              <a:t>Facet_grid</a:t>
            </a:r>
            <a:endParaRPr lang="es-ES" dirty="0">
              <a:solidFill>
                <a:srgbClr val="2C204D"/>
              </a:solidFill>
              <a:latin typeface="Aller Light" pitchFamily="34" charset="0"/>
            </a:endParaRPr>
          </a:p>
        </p:txBody>
      </p:sp>
      <p:pic>
        <p:nvPicPr>
          <p:cNvPr id="10" name="Google Shape;236;p32"/>
          <p:cNvPicPr preferRelativeResize="0"/>
          <p:nvPr/>
        </p:nvPicPr>
        <p:blipFill>
          <a:blip r:embed="rId4">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356904485"/>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7765" y="635491"/>
            <a:ext cx="6800596" cy="846743"/>
          </a:xfrm>
        </p:spPr>
        <p:txBody>
          <a:bodyPr/>
          <a:lstStyle/>
          <a:p>
            <a:r>
              <a:rPr lang="es-ES" sz="3600" dirty="0" err="1" smtClean="0">
                <a:solidFill>
                  <a:srgbClr val="2C204D"/>
                </a:solidFill>
                <a:latin typeface="Aller" pitchFamily="34" charset="0"/>
              </a:rPr>
              <a:t>Themes</a:t>
            </a:r>
            <a:r>
              <a:rPr lang="es-ES" sz="3600" dirty="0">
                <a:solidFill>
                  <a:srgbClr val="2C204D"/>
                </a:solidFill>
                <a:latin typeface="Aller" pitchFamily="34" charset="0"/>
              </a:rPr>
              <a:t/>
            </a:r>
            <a:br>
              <a:rPr lang="es-ES" sz="3600" dirty="0">
                <a:solidFill>
                  <a:srgbClr val="2C204D"/>
                </a:solidFill>
                <a:latin typeface="Aller" pitchFamily="34" charset="0"/>
              </a:rPr>
            </a:br>
            <a:endParaRPr lang="es-AR" sz="3600" dirty="0">
              <a:solidFill>
                <a:srgbClr val="2C204D"/>
              </a:solidFill>
              <a:latin typeface="Aller" pitchFamily="34" charset="0"/>
            </a:endParaRPr>
          </a:p>
        </p:txBody>
      </p:sp>
      <p:pic>
        <p:nvPicPr>
          <p:cNvPr id="3076" name="Picture 4" descr="https://www.datanovia.com/en/wp-content/uploads/dn-tutorials/ggplot2/figures/027-ggplot-themes-gallery-theme-minimal-dark-classic-void-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980" y="2032558"/>
            <a:ext cx="1650621" cy="175277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www.datanovia.com/en/wp-content/uploads/dn-tutorials/ggplot2/figures/027-ggplot-themes-gallery-theme-minimal-dark-classic-voi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133" y="1874367"/>
            <a:ext cx="1997251" cy="212085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www.datanovia.com/en/wp-content/uploads/dn-tutorials/ggplot2/figures/027-ggplot-themes-gallery-theme-economist-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0225" y="2032558"/>
            <a:ext cx="1748136" cy="1572108"/>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236;p32"/>
          <p:cNvPicPr preferRelativeResize="0"/>
          <p:nvPr/>
        </p:nvPicPr>
        <p:blipFill>
          <a:blip r:embed="rId5">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925379538"/>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sp>
        <p:nvSpPr>
          <p:cNvPr id="6" name="Google Shape;69;p16"/>
          <p:cNvSpPr txBox="1">
            <a:spLocks noGrp="1"/>
          </p:cNvSpPr>
          <p:nvPr>
            <p:ph type="title"/>
          </p:nvPr>
        </p:nvSpPr>
        <p:spPr>
          <a:xfrm>
            <a:off x="4192468" y="1489888"/>
            <a:ext cx="5088835" cy="695124"/>
          </a:xfrm>
          <a:prstGeom prst="rect">
            <a:avLst/>
          </a:prstGeom>
        </p:spPr>
        <p:txBody>
          <a:bodyPr spcFirstLastPara="1" wrap="square" lIns="91425" tIns="91425" rIns="91425" bIns="91425" anchor="t" anchorCtr="0">
            <a:noAutofit/>
          </a:bodyPr>
          <a:lstStyle/>
          <a:p>
            <a:pPr>
              <a:lnSpc>
                <a:spcPct val="115000"/>
              </a:lnSpc>
            </a:pPr>
            <a:r>
              <a:rPr lang="es-419" sz="3200" dirty="0" smtClean="0">
                <a:solidFill>
                  <a:srgbClr val="2C204D"/>
                </a:solidFill>
                <a:latin typeface="Aller" panose="020B0503030302020204" pitchFamily="34" charset="0"/>
                <a:sym typeface="Allerta"/>
              </a:rPr>
              <a:t>Ggplot2: primeros pasos</a:t>
            </a:r>
            <a:endParaRPr lang="es-AR" sz="3200" dirty="0">
              <a:solidFill>
                <a:srgbClr val="2C204D"/>
              </a:solidFill>
              <a:latin typeface="Aller" panose="020B0503030302020204" pitchFamily="34" charset="0"/>
              <a:sym typeface="Allerta"/>
            </a:endParaRPr>
          </a:p>
        </p:txBody>
      </p:sp>
      <p:pic>
        <p:nvPicPr>
          <p:cNvPr id="7"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1299" y="2571750"/>
            <a:ext cx="1285531" cy="1489888"/>
          </a:xfrm>
          <a:prstGeom prst="rect">
            <a:avLst/>
          </a:prstGeom>
        </p:spPr>
      </p:pic>
      <p:pic>
        <p:nvPicPr>
          <p:cNvPr id="9" name="Imagen 8" descr="Parcela Paquete Embalaje · Gráficos vectoriales gratis en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5120" y="1690067"/>
            <a:ext cx="407348" cy="294766"/>
          </a:xfrm>
          <a:prstGeom prst="rect">
            <a:avLst/>
          </a:prstGeom>
        </p:spPr>
      </p:pic>
    </p:spTree>
    <p:extLst>
      <p:ext uri="{BB962C8B-B14F-4D97-AF65-F5344CB8AC3E}">
        <p14:creationId xmlns:p14="http://schemas.microsoft.com/office/powerpoint/2010/main" val="2563819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68"/>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pic>
        <p:nvPicPr>
          <p:cNvPr id="4"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901" y="1271411"/>
            <a:ext cx="4710545" cy="3546764"/>
          </a:xfrm>
          <a:prstGeom prst="rect">
            <a:avLst/>
          </a:prstGeom>
        </p:spPr>
      </p:pic>
      <p:sp>
        <p:nvSpPr>
          <p:cNvPr id="5" name="Google Shape;69;p16"/>
          <p:cNvSpPr txBox="1">
            <a:spLocks/>
          </p:cNvSpPr>
          <p:nvPr/>
        </p:nvSpPr>
        <p:spPr>
          <a:xfrm>
            <a:off x="3972796" y="4419122"/>
            <a:ext cx="3505242" cy="507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gn="just">
              <a:lnSpc>
                <a:spcPct val="115000"/>
              </a:lnSpc>
              <a:spcBef>
                <a:spcPts val="1000"/>
              </a:spcBef>
              <a:buSzPts val="1100"/>
            </a:pPr>
            <a:r>
              <a:rPr lang="es-419" sz="900" i="1" dirty="0">
                <a:solidFill>
                  <a:srgbClr val="2C204D"/>
                </a:solidFill>
                <a:latin typeface="Aller" panose="020B0503030302020204" pitchFamily="34" charset="0"/>
                <a:ea typeface="Allerta"/>
                <a:cs typeface="Allerta"/>
                <a:sym typeface="Allerta"/>
              </a:rPr>
              <a:t>Art: </a:t>
            </a:r>
            <a:r>
              <a:rPr lang="es-ES" sz="900" i="1" dirty="0">
                <a:solidFill>
                  <a:srgbClr val="2C204D"/>
                </a:solidFill>
                <a:latin typeface="Aller" panose="020B0503030302020204" pitchFamily="34" charset="0"/>
                <a:ea typeface="Allerta"/>
                <a:cs typeface="Allerta"/>
                <a:sym typeface="Allerta"/>
              </a:rPr>
              <a:t>Allison  Horst</a:t>
            </a:r>
            <a:endParaRPr lang="es-419" sz="900" b="1" i="1" dirty="0">
              <a:solidFill>
                <a:srgbClr val="2C204D"/>
              </a:solidFill>
              <a:latin typeface="Aller" panose="020B0503030302020204" pitchFamily="34" charset="0"/>
              <a:ea typeface="Calibri"/>
              <a:cs typeface="Calibri"/>
              <a:sym typeface="Calibri"/>
            </a:endParaRPr>
          </a:p>
        </p:txBody>
      </p:sp>
      <p:sp>
        <p:nvSpPr>
          <p:cNvPr id="6" name="Título 1"/>
          <p:cNvSpPr txBox="1">
            <a:spLocks/>
          </p:cNvSpPr>
          <p:nvPr/>
        </p:nvSpPr>
        <p:spPr>
          <a:xfrm>
            <a:off x="897765" y="635491"/>
            <a:ext cx="6800596" cy="846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AR" sz="3600" dirty="0">
                <a:solidFill>
                  <a:srgbClr val="2C204D"/>
                </a:solidFill>
                <a:latin typeface="Aller" panose="020B0503030302020204" pitchFamily="34" charset="0"/>
                <a:ea typeface="Allerta"/>
                <a:cs typeface="Allerta"/>
              </a:rPr>
              <a:t>Mi primer gráfico</a:t>
            </a:r>
            <a:endParaRPr lang="es-AR" sz="3600" dirty="0">
              <a:solidFill>
                <a:srgbClr val="2C204D"/>
              </a:solidFill>
              <a:latin typeface="Aller Light" panose="020B0503040302020204" pitchFamily="34" charset="0"/>
            </a:endParaRPr>
          </a:p>
        </p:txBody>
      </p:sp>
    </p:spTree>
    <p:extLst>
      <p:ext uri="{BB962C8B-B14F-4D97-AF65-F5344CB8AC3E}">
        <p14:creationId xmlns:p14="http://schemas.microsoft.com/office/powerpoint/2010/main" val="7056395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238" y="353658"/>
            <a:ext cx="6269736" cy="4720742"/>
          </a:xfrm>
          <a:prstGeom prst="rect">
            <a:avLst/>
          </a:prstGeom>
        </p:spPr>
      </p:pic>
      <p:pic>
        <p:nvPicPr>
          <p:cNvPr id="6" name="Google Shape;236;p32"/>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7" name="Google Shape;69;p16"/>
          <p:cNvSpPr txBox="1">
            <a:spLocks/>
          </p:cNvSpPr>
          <p:nvPr/>
        </p:nvSpPr>
        <p:spPr>
          <a:xfrm>
            <a:off x="3972796" y="4551363"/>
            <a:ext cx="3505242" cy="507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gn="just">
              <a:lnSpc>
                <a:spcPct val="115000"/>
              </a:lnSpc>
              <a:spcBef>
                <a:spcPts val="1000"/>
              </a:spcBef>
              <a:buSzPts val="1100"/>
            </a:pPr>
            <a:r>
              <a:rPr lang="es-419" sz="900" i="1" dirty="0">
                <a:solidFill>
                  <a:srgbClr val="2C204D"/>
                </a:solidFill>
                <a:latin typeface="Aller" panose="020B0503030302020204" pitchFamily="34" charset="0"/>
                <a:ea typeface="Allerta"/>
                <a:cs typeface="Allerta"/>
                <a:sym typeface="Allerta"/>
              </a:rPr>
              <a:t>Art: </a:t>
            </a:r>
            <a:r>
              <a:rPr lang="es-ES" sz="900" i="1" dirty="0">
                <a:solidFill>
                  <a:srgbClr val="2C204D"/>
                </a:solidFill>
                <a:latin typeface="Aller" panose="020B0503030302020204" pitchFamily="34" charset="0"/>
                <a:ea typeface="Allerta"/>
                <a:cs typeface="Allerta"/>
                <a:sym typeface="Allerta"/>
              </a:rPr>
              <a:t>Allison  Horst</a:t>
            </a:r>
            <a:endParaRPr lang="es-419" sz="900" b="1" i="1" dirty="0">
              <a:solidFill>
                <a:srgbClr val="2C204D"/>
              </a:solidFill>
              <a:latin typeface="Aller" panose="020B0503030302020204" pitchFamily="34" charset="0"/>
              <a:ea typeface="Calibri"/>
              <a:cs typeface="Calibri"/>
              <a:sym typeface="Calibri"/>
            </a:endParaRPr>
          </a:p>
        </p:txBody>
      </p:sp>
    </p:spTree>
    <p:extLst>
      <p:ext uri="{BB962C8B-B14F-4D97-AF65-F5344CB8AC3E}">
        <p14:creationId xmlns:p14="http://schemas.microsoft.com/office/powerpoint/2010/main" val="2370422152"/>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886" y="1461640"/>
            <a:ext cx="4654305" cy="2798070"/>
          </a:xfrm>
          <a:prstGeom prst="rect">
            <a:avLst/>
          </a:prstGeom>
        </p:spPr>
      </p:pic>
      <p:sp>
        <p:nvSpPr>
          <p:cNvPr id="7" name="Título 1"/>
          <p:cNvSpPr txBox="1">
            <a:spLocks/>
          </p:cNvSpPr>
          <p:nvPr/>
        </p:nvSpPr>
        <p:spPr>
          <a:xfrm>
            <a:off x="897765" y="635491"/>
            <a:ext cx="6800596" cy="846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3600" dirty="0">
                <a:solidFill>
                  <a:srgbClr val="2C204D"/>
                </a:solidFill>
                <a:latin typeface="Aller" panose="020B0503030302020204" pitchFamily="34" charset="0"/>
              </a:rPr>
              <a:t>Sintaxis</a:t>
            </a:r>
            <a:r>
              <a:rPr lang="es-ES" sz="3600" b="1" dirty="0">
                <a:solidFill>
                  <a:srgbClr val="2C204D"/>
                </a:solidFill>
                <a:latin typeface="Aller Light" pitchFamily="34" charset="0"/>
              </a:rPr>
              <a:t> </a:t>
            </a:r>
            <a:r>
              <a:rPr lang="es-ES" sz="3600" dirty="0">
                <a:solidFill>
                  <a:srgbClr val="2C204D"/>
                </a:solidFill>
                <a:latin typeface="Aller Light" pitchFamily="34" charset="0"/>
              </a:rPr>
              <a:t>de ggplot2</a:t>
            </a:r>
            <a:r>
              <a:rPr lang="es-ES" sz="3600" dirty="0" smtClean="0">
                <a:solidFill>
                  <a:srgbClr val="2C204D"/>
                </a:solidFill>
                <a:latin typeface="Aller Light" panose="020B0503040302020204" pitchFamily="34" charset="0"/>
              </a:rPr>
              <a:t/>
            </a:r>
            <a:br>
              <a:rPr lang="es-ES" sz="3600" dirty="0" smtClean="0">
                <a:solidFill>
                  <a:srgbClr val="2C204D"/>
                </a:solidFill>
                <a:latin typeface="Aller Light" panose="020B0503040302020204" pitchFamily="34" charset="0"/>
              </a:rPr>
            </a:br>
            <a:endParaRPr lang="es-AR" sz="3600" dirty="0">
              <a:solidFill>
                <a:srgbClr val="2C204D"/>
              </a:solidFill>
              <a:latin typeface="Aller Light" panose="020B0503040302020204" pitchFamily="34" charset="0"/>
            </a:endParaRPr>
          </a:p>
        </p:txBody>
      </p:sp>
      <p:pic>
        <p:nvPicPr>
          <p:cNvPr id="8"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30226298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C204D"/>
        </a:solidFill>
        <a:effectLst/>
      </p:bgPr>
    </p:bg>
    <p:spTree>
      <p:nvGrpSpPr>
        <p:cNvPr id="1" name="Shape 68"/>
        <p:cNvGrpSpPr/>
        <p:nvPr/>
      </p:nvGrpSpPr>
      <p:grpSpPr>
        <a:xfrm>
          <a:off x="0" y="0"/>
          <a:ext cx="0" cy="0"/>
          <a:chOff x="0" y="0"/>
          <a:chExt cx="0" cy="0"/>
        </a:xfrm>
      </p:grpSpPr>
      <p:sp>
        <p:nvSpPr>
          <p:cNvPr id="70" name="Google Shape;70;p16"/>
          <p:cNvSpPr txBox="1">
            <a:spLocks noGrp="1"/>
          </p:cNvSpPr>
          <p:nvPr>
            <p:ph type="body" idx="1"/>
          </p:nvPr>
        </p:nvSpPr>
        <p:spPr>
          <a:xfrm>
            <a:off x="439124" y="1832675"/>
            <a:ext cx="8393175" cy="1376439"/>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lang="es-MX" sz="2000" dirty="0" smtClean="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sp>
        <p:nvSpPr>
          <p:cNvPr id="71" name="Google Shape;71;p16"/>
          <p:cNvSpPr txBox="1">
            <a:spLocks noGrp="1"/>
          </p:cNvSpPr>
          <p:nvPr>
            <p:ph type="title"/>
          </p:nvPr>
        </p:nvSpPr>
        <p:spPr>
          <a:xfrm>
            <a:off x="937769" y="1179567"/>
            <a:ext cx="7395883" cy="2682654"/>
          </a:xfrm>
          <a:prstGeom prst="rect">
            <a:avLst/>
          </a:prstGeom>
        </p:spPr>
        <p:txBody>
          <a:bodyPr spcFirstLastPara="1" wrap="square" lIns="91425" tIns="91425" rIns="91425" bIns="91425" anchor="t" anchorCtr="0">
            <a:noAutofit/>
          </a:bodyPr>
          <a:lstStyle/>
          <a:p>
            <a:pPr lvl="0">
              <a:spcBef>
                <a:spcPts val="1000"/>
              </a:spcBef>
              <a:spcAft>
                <a:spcPts val="1000"/>
              </a:spcAft>
            </a:pPr>
            <a:r>
              <a:rPr lang="es-419" sz="3000" dirty="0" smtClean="0">
                <a:solidFill>
                  <a:srgbClr val="2C204D"/>
                </a:solidFill>
                <a:latin typeface="Aller" panose="020B0503030302020204" pitchFamily="34" charset="0"/>
                <a:ea typeface="Allerta"/>
                <a:cs typeface="Allerta"/>
                <a:sym typeface="Allerta"/>
              </a:rPr>
              <a:t>  </a:t>
            </a:r>
            <a:r>
              <a:rPr lang="es-419" sz="3000" dirty="0" smtClean="0">
                <a:solidFill>
                  <a:schemeClr val="bg1"/>
                </a:solidFill>
                <a:latin typeface="Aller Light" panose="020B0503040302020204" pitchFamily="34" charset="0"/>
                <a:ea typeface="Allerta"/>
                <a:cs typeface="Allerta"/>
                <a:sym typeface="Allerta"/>
              </a:rPr>
              <a:t>Podemos entender a la visualización como un medio que puede ser usado como una </a:t>
            </a:r>
            <a:r>
              <a:rPr lang="es-419" sz="3000" b="1" dirty="0" smtClean="0">
                <a:solidFill>
                  <a:schemeClr val="bg1"/>
                </a:solidFill>
                <a:latin typeface="Aller Light" panose="020B0503040302020204" pitchFamily="34" charset="0"/>
                <a:ea typeface="Allerta"/>
                <a:cs typeface="Allerta"/>
                <a:sym typeface="Allerta"/>
              </a:rPr>
              <a:t>herramienta</a:t>
            </a:r>
            <a:r>
              <a:rPr lang="es-419" sz="3000" dirty="0" smtClean="0">
                <a:solidFill>
                  <a:schemeClr val="bg1"/>
                </a:solidFill>
                <a:latin typeface="Aller Light" panose="020B0503040302020204" pitchFamily="34" charset="0"/>
                <a:ea typeface="Allerta"/>
                <a:cs typeface="Allerta"/>
                <a:sym typeface="Allerta"/>
              </a:rPr>
              <a:t> y a la vez como una </a:t>
            </a:r>
            <a:r>
              <a:rPr lang="es-419" sz="3000" b="1" dirty="0" smtClean="0">
                <a:solidFill>
                  <a:schemeClr val="bg1"/>
                </a:solidFill>
                <a:latin typeface="Aller Light" panose="020B0503040302020204" pitchFamily="34" charset="0"/>
                <a:ea typeface="Allerta"/>
                <a:cs typeface="Allerta"/>
                <a:sym typeface="Allerta"/>
              </a:rPr>
              <a:t>forma de expresar</a:t>
            </a:r>
            <a:r>
              <a:rPr lang="en-US" sz="3000" b="1" dirty="0">
                <a:solidFill>
                  <a:schemeClr val="bg1"/>
                </a:solidFill>
                <a:latin typeface="Aller Light" panose="020B0503040302020204" pitchFamily="34" charset="0"/>
                <a:ea typeface="Allerta"/>
                <a:cs typeface="Allerta"/>
                <a:sym typeface="Allerta"/>
              </a:rPr>
              <a:t> </a:t>
            </a:r>
            <a:r>
              <a:rPr lang="en-US" sz="3000" b="1" dirty="0" err="1" smtClean="0">
                <a:solidFill>
                  <a:schemeClr val="bg1"/>
                </a:solidFill>
                <a:latin typeface="Aller Light" panose="020B0503040302020204" pitchFamily="34" charset="0"/>
                <a:ea typeface="Allerta"/>
                <a:cs typeface="Allerta"/>
                <a:sym typeface="Allerta"/>
              </a:rPr>
              <a:t>datos</a:t>
            </a:r>
            <a:r>
              <a:rPr lang="en-US" sz="3000" b="1" dirty="0" smtClean="0">
                <a:solidFill>
                  <a:schemeClr val="bg1"/>
                </a:solidFill>
                <a:latin typeface="Aller Light" panose="020B0503040302020204" pitchFamily="34" charset="0"/>
                <a:ea typeface="Allerta"/>
                <a:cs typeface="Allerta"/>
                <a:sym typeface="Allerta"/>
              </a:rPr>
              <a:t>.</a:t>
            </a:r>
            <a:endParaRPr sz="3000" b="1" dirty="0">
              <a:solidFill>
                <a:schemeClr val="bg1"/>
              </a:solidFill>
              <a:latin typeface="Aller Light" panose="020B0503040302020204" pitchFamily="34" charset="0"/>
              <a:ea typeface="Allerta"/>
              <a:cs typeface="Allerta"/>
              <a:sym typeface="Allerta"/>
            </a:endParaRPr>
          </a:p>
        </p:txBody>
      </p:sp>
      <p:sp>
        <p:nvSpPr>
          <p:cNvPr id="7" name="Google Shape;69;p16"/>
          <p:cNvSpPr txBox="1">
            <a:spLocks/>
          </p:cNvSpPr>
          <p:nvPr/>
        </p:nvSpPr>
        <p:spPr>
          <a:xfrm>
            <a:off x="3972796" y="4419122"/>
            <a:ext cx="35052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spcBef>
                <a:spcPts val="1000"/>
              </a:spcBef>
              <a:buSzPts val="1100"/>
            </a:pPr>
            <a:r>
              <a:rPr lang="es-419" sz="900" i="1" dirty="0" err="1" smtClean="0">
                <a:solidFill>
                  <a:schemeClr val="bg1"/>
                </a:solidFill>
                <a:latin typeface="Aller" panose="020B0503030302020204" pitchFamily="34" charset="0"/>
                <a:ea typeface="Allerta"/>
                <a:cs typeface="Allerta"/>
                <a:sym typeface="Allerta"/>
              </a:rPr>
              <a:t>Source</a:t>
            </a:r>
            <a:r>
              <a:rPr lang="es-419" sz="900" i="1" dirty="0" smtClean="0">
                <a:solidFill>
                  <a:schemeClr val="bg1"/>
                </a:solidFill>
                <a:latin typeface="Aller" panose="020B0503030302020204" pitchFamily="34" charset="0"/>
                <a:ea typeface="Allerta"/>
                <a:cs typeface="Allerta"/>
                <a:sym typeface="Allerta"/>
              </a:rPr>
              <a:t>: </a:t>
            </a:r>
            <a:r>
              <a:rPr lang="es-419" sz="900" i="1" dirty="0" err="1" smtClean="0">
                <a:solidFill>
                  <a:schemeClr val="bg1"/>
                </a:solidFill>
                <a:latin typeface="Aller" panose="020B0503030302020204" pitchFamily="34" charset="0"/>
                <a:ea typeface="Allerta"/>
                <a:cs typeface="Allerta"/>
                <a:sym typeface="Allerta"/>
              </a:rPr>
              <a:t>Nathan</a:t>
            </a:r>
            <a:r>
              <a:rPr lang="es-419" sz="900" i="1" dirty="0" smtClean="0">
                <a:solidFill>
                  <a:schemeClr val="bg1"/>
                </a:solidFill>
                <a:latin typeface="Aller" panose="020B0503030302020204" pitchFamily="34" charset="0"/>
                <a:ea typeface="Allerta"/>
                <a:cs typeface="Allerta"/>
                <a:sym typeface="Allerta"/>
              </a:rPr>
              <a:t> </a:t>
            </a:r>
            <a:r>
              <a:rPr lang="es-419" sz="900" i="1" dirty="0" err="1">
                <a:solidFill>
                  <a:schemeClr val="bg1"/>
                </a:solidFill>
                <a:latin typeface="Aller" panose="020B0503030302020204" pitchFamily="34" charset="0"/>
                <a:ea typeface="Allerta"/>
                <a:cs typeface="Allerta"/>
                <a:sym typeface="Allerta"/>
              </a:rPr>
              <a:t>Yau</a:t>
            </a:r>
            <a:r>
              <a:rPr lang="es-419" sz="900" i="1" dirty="0">
                <a:solidFill>
                  <a:schemeClr val="bg1"/>
                </a:solidFill>
                <a:latin typeface="Aller" panose="020B0503030302020204" pitchFamily="34" charset="0"/>
                <a:ea typeface="Allerta"/>
                <a:cs typeface="Allerta"/>
                <a:sym typeface="Allerta"/>
              </a:rPr>
              <a:t>, escritor del libro </a:t>
            </a:r>
            <a:r>
              <a:rPr lang="es-419" sz="900" b="1" i="1" dirty="0" smtClean="0">
                <a:solidFill>
                  <a:schemeClr val="bg1"/>
                </a:solidFill>
                <a:latin typeface="Aller" panose="020B0503030302020204" pitchFamily="34" charset="0"/>
                <a:ea typeface="Allerta"/>
                <a:cs typeface="Allerta"/>
                <a:sym typeface="Allerta"/>
              </a:rPr>
              <a:t>Data </a:t>
            </a:r>
            <a:r>
              <a:rPr lang="es-419" sz="900" b="1" i="1" dirty="0" err="1" smtClean="0">
                <a:solidFill>
                  <a:schemeClr val="bg1"/>
                </a:solidFill>
                <a:latin typeface="Aller" panose="020B0503030302020204" pitchFamily="34" charset="0"/>
                <a:ea typeface="Allerta"/>
                <a:cs typeface="Allerta"/>
                <a:sym typeface="Allerta"/>
              </a:rPr>
              <a:t>Points</a:t>
            </a:r>
            <a:r>
              <a:rPr lang="es-419" sz="900" b="1" i="1" dirty="0" smtClean="0">
                <a:solidFill>
                  <a:schemeClr val="bg1"/>
                </a:solidFill>
                <a:latin typeface="Aller" panose="020B0503030302020204" pitchFamily="34" charset="0"/>
                <a:ea typeface="Allerta"/>
                <a:cs typeface="Allerta"/>
                <a:sym typeface="Allerta"/>
              </a:rPr>
              <a:t>.</a:t>
            </a:r>
            <a:endParaRPr lang="es-419" sz="900" b="1" i="1" dirty="0">
              <a:solidFill>
                <a:schemeClr val="bg1"/>
              </a:solidFill>
              <a:latin typeface="Aller" panose="020B0503030302020204" pitchFamily="34" charset="0"/>
              <a:ea typeface="Calibri"/>
              <a:cs typeface="Calibri"/>
              <a:sym typeface="Calibri"/>
            </a:endParaRPr>
          </a:p>
        </p:txBody>
      </p:sp>
      <p:pic>
        <p:nvPicPr>
          <p:cNvPr id="9"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C204D"/>
        </a:solidFill>
        <a:effectLst/>
      </p:bgPr>
    </p:bg>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964" y="1469303"/>
            <a:ext cx="4900257" cy="2577831"/>
          </a:xfrm>
          <a:prstGeom prst="rect">
            <a:avLst/>
          </a:prstGeom>
        </p:spPr>
      </p:pic>
      <p:pic>
        <p:nvPicPr>
          <p:cNvPr id="3" name="Google Shape;236;p32"/>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5" name="Google Shape;104;p20"/>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buSzPts val="1100"/>
            </a:pPr>
            <a:r>
              <a:rPr lang="es-ES" sz="3600" dirty="0" smtClean="0">
                <a:solidFill>
                  <a:schemeClr val="bg1">
                    <a:lumMod val="95000"/>
                  </a:schemeClr>
                </a:solidFill>
                <a:latin typeface="Aller" panose="020B0503030302020204" pitchFamily="34" charset="0"/>
                <a:ea typeface="Allerta"/>
                <a:cs typeface="Allerta"/>
                <a:sym typeface="Allerta"/>
              </a:rPr>
              <a:t>1 </a:t>
            </a:r>
            <a:r>
              <a:rPr lang="es-ES" sz="3600" dirty="0" err="1" smtClean="0">
                <a:solidFill>
                  <a:schemeClr val="bg1">
                    <a:lumMod val="95000"/>
                  </a:schemeClr>
                </a:solidFill>
                <a:latin typeface="Aller" panose="020B0503030302020204" pitchFamily="34" charset="0"/>
                <a:ea typeface="Allerta"/>
                <a:cs typeface="Allerta"/>
                <a:sym typeface="Allerta"/>
              </a:rPr>
              <a:t>er</a:t>
            </a:r>
            <a:r>
              <a:rPr lang="es-ES" sz="3600" dirty="0" smtClean="0">
                <a:solidFill>
                  <a:schemeClr val="bg1">
                    <a:lumMod val="95000"/>
                  </a:schemeClr>
                </a:solidFill>
                <a:latin typeface="Aller" panose="020B0503030302020204" pitchFamily="34" charset="0"/>
                <a:ea typeface="Allerta"/>
                <a:cs typeface="Allerta"/>
                <a:sym typeface="Allerta"/>
              </a:rPr>
              <a:t> Paso: datos</a:t>
            </a:r>
            <a:endParaRPr lang="es-AR" sz="3600" dirty="0">
              <a:solidFill>
                <a:schemeClr val="bg1">
                  <a:lumMod val="95000"/>
                </a:schemeClr>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15955805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C204D"/>
        </a:solidFill>
        <a:effectLst/>
      </p:bgPr>
    </p:bg>
    <p:spTree>
      <p:nvGrpSpPr>
        <p:cNvPr id="1" name=""/>
        <p:cNvGrpSpPr/>
        <p:nvPr/>
      </p:nvGrpSpPr>
      <p:grpSpPr>
        <a:xfrm>
          <a:off x="0" y="0"/>
          <a:ext cx="0" cy="0"/>
          <a:chOff x="0" y="0"/>
          <a:chExt cx="0" cy="0"/>
        </a:xfrm>
      </p:grpSpPr>
      <p:pic>
        <p:nvPicPr>
          <p:cNvPr id="3" name="Google Shape;236;p32"/>
          <p:cNvPicPr preferRelativeResize="0"/>
          <p:nvPr/>
        </p:nvPicPr>
        <p:blipFill>
          <a:blip r:embed="rId2">
            <a:alphaModFix/>
          </a:blip>
          <a:stretch>
            <a:fillRect/>
          </a:stretch>
        </p:blipFill>
        <p:spPr>
          <a:xfrm>
            <a:off x="8068875" y="4287500"/>
            <a:ext cx="1000725" cy="786900"/>
          </a:xfrm>
          <a:prstGeom prst="rect">
            <a:avLst/>
          </a:prstGeom>
          <a:noFill/>
          <a:ln>
            <a:noFill/>
          </a:ln>
        </p:spPr>
      </p:pic>
      <p:sp>
        <p:nvSpPr>
          <p:cNvPr id="4" name="Google Shape;104;p20"/>
          <p:cNvSpPr txBox="1">
            <a:spLocks/>
          </p:cNvSpPr>
          <p:nvPr/>
        </p:nvSpPr>
        <p:spPr>
          <a:xfrm>
            <a:off x="311700" y="445024"/>
            <a:ext cx="3982004" cy="613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ES" sz="2400" dirty="0">
                <a:solidFill>
                  <a:schemeClr val="bg1">
                    <a:lumMod val="95000"/>
                  </a:schemeClr>
                </a:solidFill>
                <a:latin typeface="Aller" panose="020B0503030302020204" pitchFamily="34" charset="0"/>
                <a:ea typeface="Allerta"/>
                <a:cs typeface="Allerta"/>
                <a:sym typeface="Allerta"/>
              </a:rPr>
              <a:t>2</a:t>
            </a:r>
            <a:r>
              <a:rPr lang="es-ES" sz="2400" dirty="0" smtClean="0">
                <a:solidFill>
                  <a:schemeClr val="bg1">
                    <a:lumMod val="95000"/>
                  </a:schemeClr>
                </a:solidFill>
                <a:latin typeface="Aller" panose="020B0503030302020204" pitchFamily="34" charset="0"/>
                <a:ea typeface="Allerta"/>
                <a:cs typeface="Allerta"/>
                <a:sym typeface="Allerta"/>
              </a:rPr>
              <a:t>do paso: Mapeos estéticos </a:t>
            </a:r>
            <a:endParaRPr lang="es-AR" sz="2400" dirty="0">
              <a:solidFill>
                <a:schemeClr val="bg1">
                  <a:lumMod val="95000"/>
                </a:schemeClr>
              </a:solidFill>
              <a:latin typeface="Aller" panose="020B0503030302020204" pitchFamily="34" charset="0"/>
              <a:ea typeface="Allerta"/>
              <a:cs typeface="Allerta"/>
              <a:sym typeface="Allerta"/>
            </a:endParaRPr>
          </a:p>
        </p:txBody>
      </p:sp>
      <p:sp>
        <p:nvSpPr>
          <p:cNvPr id="6" name="Google Shape;104;p20"/>
          <p:cNvSpPr txBox="1">
            <a:spLocks/>
          </p:cNvSpPr>
          <p:nvPr/>
        </p:nvSpPr>
        <p:spPr>
          <a:xfrm>
            <a:off x="4972473" y="445024"/>
            <a:ext cx="3670578" cy="613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ES" sz="2400" dirty="0" smtClean="0">
                <a:solidFill>
                  <a:schemeClr val="bg1">
                    <a:lumMod val="95000"/>
                  </a:schemeClr>
                </a:solidFill>
                <a:latin typeface="Aller" panose="020B0503030302020204" pitchFamily="34" charset="0"/>
                <a:ea typeface="Allerta"/>
                <a:cs typeface="Allerta"/>
                <a:sym typeface="Allerta"/>
              </a:rPr>
              <a:t>3er paso: Función </a:t>
            </a:r>
            <a:r>
              <a:rPr lang="es-ES" sz="2400" dirty="0" err="1" smtClean="0">
                <a:solidFill>
                  <a:schemeClr val="bg1">
                    <a:lumMod val="95000"/>
                  </a:schemeClr>
                </a:solidFill>
                <a:latin typeface="Aller" panose="020B0503030302020204" pitchFamily="34" charset="0"/>
                <a:ea typeface="Allerta"/>
                <a:cs typeface="Allerta"/>
                <a:sym typeface="Allerta"/>
              </a:rPr>
              <a:t>geom</a:t>
            </a:r>
            <a:endParaRPr lang="es-AR" sz="2400" dirty="0">
              <a:solidFill>
                <a:schemeClr val="bg1">
                  <a:lumMod val="95000"/>
                </a:schemeClr>
              </a:solidFill>
              <a:latin typeface="Aller" panose="020B0503030302020204" pitchFamily="34" charset="0"/>
              <a:ea typeface="Allerta"/>
              <a:cs typeface="Allerta"/>
              <a:sym typeface="Allert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938" y="1758067"/>
            <a:ext cx="5316537"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0701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C204D"/>
        </a:solidFill>
        <a:effectLst/>
      </p:bgPr>
    </p:bg>
    <p:spTree>
      <p:nvGrpSpPr>
        <p:cNvPr id="1" name=""/>
        <p:cNvGrpSpPr/>
        <p:nvPr/>
      </p:nvGrpSpPr>
      <p:grpSpPr>
        <a:xfrm>
          <a:off x="0" y="0"/>
          <a:ext cx="0" cy="0"/>
          <a:chOff x="0" y="0"/>
          <a:chExt cx="0" cy="0"/>
        </a:xfrm>
      </p:grpSpPr>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836" y="1721767"/>
            <a:ext cx="5518523" cy="2818659"/>
          </a:xfrm>
          <a:prstGeom prst="rect">
            <a:avLst/>
          </a:prstGeom>
        </p:spPr>
      </p:pic>
      <p:pic>
        <p:nvPicPr>
          <p:cNvPr id="3" name="Google Shape;236;p32"/>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6" name="Google Shape;104;p20"/>
          <p:cNvSpPr txBox="1">
            <a:spLocks/>
          </p:cNvSpPr>
          <p:nvPr/>
        </p:nvSpPr>
        <p:spPr>
          <a:xfrm>
            <a:off x="4666614" y="438404"/>
            <a:ext cx="3982004" cy="613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ES" sz="2400" dirty="0" smtClean="0">
                <a:solidFill>
                  <a:schemeClr val="bg1">
                    <a:lumMod val="95000"/>
                  </a:schemeClr>
                </a:solidFill>
                <a:latin typeface="Aller" panose="020B0503030302020204" pitchFamily="34" charset="0"/>
                <a:ea typeface="Allerta"/>
                <a:cs typeface="Allerta"/>
                <a:sym typeface="Allerta"/>
              </a:rPr>
              <a:t>5to paso: Etiquetas y guías</a:t>
            </a:r>
            <a:endParaRPr lang="es-AR" sz="2400" dirty="0">
              <a:solidFill>
                <a:schemeClr val="bg1">
                  <a:lumMod val="95000"/>
                </a:schemeClr>
              </a:solidFill>
              <a:latin typeface="Aller" panose="020B0503030302020204" pitchFamily="34" charset="0"/>
              <a:ea typeface="Allerta"/>
              <a:cs typeface="Allerta"/>
              <a:sym typeface="Allerta"/>
            </a:endParaRPr>
          </a:p>
        </p:txBody>
      </p:sp>
      <p:sp>
        <p:nvSpPr>
          <p:cNvPr id="7" name="Google Shape;104;p20"/>
          <p:cNvSpPr txBox="1">
            <a:spLocks/>
          </p:cNvSpPr>
          <p:nvPr/>
        </p:nvSpPr>
        <p:spPr>
          <a:xfrm>
            <a:off x="311700" y="445024"/>
            <a:ext cx="4354914" cy="1010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ES" sz="2400" dirty="0">
                <a:solidFill>
                  <a:schemeClr val="bg1">
                    <a:lumMod val="95000"/>
                  </a:schemeClr>
                </a:solidFill>
                <a:latin typeface="Aller" panose="020B0503030302020204" pitchFamily="34" charset="0"/>
                <a:ea typeface="Allerta"/>
                <a:cs typeface="Allerta"/>
                <a:sym typeface="Allerta"/>
              </a:rPr>
              <a:t>4to paso: Coordenadas y </a:t>
            </a:r>
          </a:p>
          <a:p>
            <a:pPr>
              <a:lnSpc>
                <a:spcPct val="115000"/>
              </a:lnSpc>
              <a:buSzPts val="1100"/>
            </a:pPr>
            <a:r>
              <a:rPr lang="es-ES" sz="2400" dirty="0">
                <a:solidFill>
                  <a:schemeClr val="bg1">
                    <a:lumMod val="95000"/>
                  </a:schemeClr>
                </a:solidFill>
                <a:latin typeface="Aller" panose="020B0503030302020204" pitchFamily="34" charset="0"/>
                <a:ea typeface="Allerta"/>
                <a:cs typeface="Allerta"/>
                <a:sym typeface="Allerta"/>
              </a:rPr>
              <a:t>escalas</a:t>
            </a:r>
            <a:endParaRPr lang="es-AR" sz="2400" dirty="0">
              <a:solidFill>
                <a:schemeClr val="bg1">
                  <a:lumMod val="95000"/>
                </a:schemeClr>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24722944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sp>
        <p:nvSpPr>
          <p:cNvPr id="6" name="Google Shape;69;p16"/>
          <p:cNvSpPr txBox="1">
            <a:spLocks noGrp="1"/>
          </p:cNvSpPr>
          <p:nvPr>
            <p:ph type="title"/>
          </p:nvPr>
        </p:nvSpPr>
        <p:spPr>
          <a:xfrm>
            <a:off x="3800723" y="1531241"/>
            <a:ext cx="5088835" cy="186029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s-419" sz="3600" dirty="0" smtClean="0">
                <a:solidFill>
                  <a:srgbClr val="2C204D"/>
                </a:solidFill>
                <a:latin typeface="Aller" panose="020B0503030302020204" pitchFamily="34" charset="0"/>
                <a:ea typeface="Allerta"/>
                <a:cs typeface="Allerta"/>
                <a:sym typeface="Allerta"/>
              </a:rPr>
              <a:t>¿Por dónde empiezo? </a:t>
            </a:r>
            <a:endParaRPr sz="3600" dirty="0">
              <a:solidFill>
                <a:srgbClr val="2C204D"/>
              </a:solidFill>
              <a:latin typeface="Aller" panose="020B0503030302020204" pitchFamily="34" charset="0"/>
              <a:ea typeface="Allerta"/>
              <a:cs typeface="Allerta"/>
              <a:sym typeface="Allerta"/>
            </a:endParaRPr>
          </a:p>
        </p:txBody>
      </p:sp>
      <p:pic>
        <p:nvPicPr>
          <p:cNvPr id="7"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14989491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31520" y="1674387"/>
            <a:ext cx="7837718" cy="3260867"/>
          </a:xfrm>
        </p:spPr>
        <p:txBody>
          <a:bodyPr/>
          <a:lstStyle/>
          <a:p>
            <a:pPr>
              <a:lnSpc>
                <a:spcPct val="150000"/>
              </a:lnSpc>
              <a:spcAft>
                <a:spcPts val="750"/>
              </a:spcAft>
              <a:buClr>
                <a:srgbClr val="41B6A6"/>
              </a:buClr>
              <a:buFont typeface="Wingdings" panose="05000000000000000000" pitchFamily="2" charset="2"/>
              <a:buChar char="§"/>
            </a:pPr>
            <a:r>
              <a:rPr lang="es-ES" b="1" dirty="0" smtClean="0">
                <a:solidFill>
                  <a:srgbClr val="2C204D"/>
                </a:solidFill>
                <a:latin typeface="Aller" pitchFamily="34" charset="0"/>
                <a:ea typeface="Calibri" panose="020F0502020204030204" pitchFamily="34" charset="0"/>
              </a:rPr>
              <a:t>Sé </a:t>
            </a:r>
            <a:r>
              <a:rPr lang="es-ES" b="1" dirty="0">
                <a:solidFill>
                  <a:srgbClr val="2C204D"/>
                </a:solidFill>
                <a:latin typeface="Aller" pitchFamily="34" charset="0"/>
                <a:ea typeface="Calibri" panose="020F0502020204030204" pitchFamily="34" charset="0"/>
              </a:rPr>
              <a:t>perseverante: </a:t>
            </a:r>
            <a:r>
              <a:rPr lang="es-ES" dirty="0">
                <a:solidFill>
                  <a:srgbClr val="2C204D"/>
                </a:solidFill>
                <a:latin typeface="Aller" pitchFamily="34" charset="0"/>
                <a:ea typeface="Calibri" panose="020F0502020204030204" pitchFamily="34" charset="0"/>
              </a:rPr>
              <a:t>la única manera de aprender es </a:t>
            </a:r>
            <a:r>
              <a:rPr lang="es-ES" dirty="0" smtClean="0">
                <a:solidFill>
                  <a:srgbClr val="2C204D"/>
                </a:solidFill>
                <a:latin typeface="Aller" pitchFamily="34" charset="0"/>
                <a:ea typeface="Calibri" panose="020F0502020204030204" pitchFamily="34" charset="0"/>
              </a:rPr>
              <a:t>practicando y experimentando.</a:t>
            </a:r>
          </a:p>
          <a:p>
            <a:pPr>
              <a:lnSpc>
                <a:spcPct val="150000"/>
              </a:lnSpc>
              <a:spcAft>
                <a:spcPts val="750"/>
              </a:spcAft>
              <a:buClr>
                <a:srgbClr val="41B6A6"/>
              </a:buClr>
              <a:buFont typeface="Wingdings" panose="05000000000000000000" pitchFamily="2" charset="2"/>
              <a:buChar char="§"/>
            </a:pPr>
            <a:r>
              <a:rPr lang="es-ES" b="1" dirty="0" smtClean="0">
                <a:solidFill>
                  <a:srgbClr val="2C204D"/>
                </a:solidFill>
                <a:latin typeface="Aller" pitchFamily="34" charset="0"/>
                <a:ea typeface="Calibri" panose="020F0502020204030204" pitchFamily="34" charset="0"/>
              </a:rPr>
              <a:t>Sé paciente contigo y con R.</a:t>
            </a:r>
            <a:endParaRPr lang="es-ES" b="1" dirty="0">
              <a:solidFill>
                <a:srgbClr val="2C204D"/>
              </a:solidFill>
              <a:latin typeface="Aller" pitchFamily="34" charset="0"/>
              <a:ea typeface="Calibri" panose="020F0502020204030204" pitchFamily="34" charset="0"/>
            </a:endParaRPr>
          </a:p>
          <a:p>
            <a:pPr>
              <a:lnSpc>
                <a:spcPct val="150000"/>
              </a:lnSpc>
              <a:spcAft>
                <a:spcPts val="750"/>
              </a:spcAft>
              <a:buClr>
                <a:srgbClr val="41B6A6"/>
              </a:buClr>
              <a:buFont typeface="Wingdings" panose="05000000000000000000" pitchFamily="2" charset="2"/>
              <a:buChar char="§"/>
            </a:pPr>
            <a:r>
              <a:rPr lang="es-ES" dirty="0" smtClean="0">
                <a:solidFill>
                  <a:srgbClr val="2C204D"/>
                </a:solidFill>
                <a:latin typeface="Aller" pitchFamily="34" charset="0"/>
                <a:ea typeface="Calibri" panose="020F0502020204030204" pitchFamily="34" charset="0"/>
              </a:rPr>
              <a:t>Trabaja </a:t>
            </a:r>
            <a:r>
              <a:rPr lang="es-ES" dirty="0">
                <a:solidFill>
                  <a:srgbClr val="2C204D"/>
                </a:solidFill>
                <a:latin typeface="Aller" pitchFamily="34" charset="0"/>
                <a:ea typeface="Calibri" panose="020F0502020204030204" pitchFamily="34" charset="0"/>
              </a:rPr>
              <a:t>de manera </a:t>
            </a:r>
            <a:r>
              <a:rPr lang="es-ES" b="1" dirty="0">
                <a:solidFill>
                  <a:srgbClr val="2C204D"/>
                </a:solidFill>
                <a:latin typeface="Aller" pitchFamily="34" charset="0"/>
                <a:ea typeface="Calibri" panose="020F0502020204030204" pitchFamily="34" charset="0"/>
              </a:rPr>
              <a:t>incremental,</a:t>
            </a:r>
            <a:r>
              <a:rPr lang="es-ES" dirty="0">
                <a:solidFill>
                  <a:srgbClr val="2C204D"/>
                </a:solidFill>
                <a:latin typeface="Aller" pitchFamily="34" charset="0"/>
                <a:ea typeface="Calibri" panose="020F0502020204030204" pitchFamily="34" charset="0"/>
              </a:rPr>
              <a:t> comienza por un pequeño gráfico y luego en cada iteración mejóralo</a:t>
            </a:r>
            <a:r>
              <a:rPr lang="es-ES" dirty="0" smtClean="0">
                <a:solidFill>
                  <a:srgbClr val="2C204D"/>
                </a:solidFill>
                <a:latin typeface="Aller" pitchFamily="34" charset="0"/>
                <a:ea typeface="Calibri" panose="020F0502020204030204" pitchFamily="34" charset="0"/>
              </a:rPr>
              <a:t>.</a:t>
            </a:r>
          </a:p>
          <a:p>
            <a:pPr>
              <a:lnSpc>
                <a:spcPct val="150000"/>
              </a:lnSpc>
              <a:spcAft>
                <a:spcPts val="750"/>
              </a:spcAft>
              <a:buClr>
                <a:srgbClr val="41B6A6"/>
              </a:buClr>
              <a:buFont typeface="Wingdings" panose="05000000000000000000" pitchFamily="2" charset="2"/>
              <a:buChar char="§"/>
            </a:pPr>
            <a:r>
              <a:rPr lang="es-ES" dirty="0" smtClean="0">
                <a:solidFill>
                  <a:srgbClr val="2C204D"/>
                </a:solidFill>
                <a:latin typeface="Aller" pitchFamily="34" charset="0"/>
                <a:ea typeface="Calibri" panose="020F0502020204030204" pitchFamily="34" charset="0"/>
              </a:rPr>
              <a:t>No estás sólo, busca una </a:t>
            </a:r>
            <a:r>
              <a:rPr lang="es-ES" b="1" dirty="0" smtClean="0">
                <a:solidFill>
                  <a:srgbClr val="2C204D"/>
                </a:solidFill>
                <a:latin typeface="Aller" pitchFamily="34" charset="0"/>
                <a:ea typeface="Calibri" panose="020F0502020204030204" pitchFamily="34" charset="0"/>
              </a:rPr>
              <a:t>comunidad</a:t>
            </a:r>
            <a:r>
              <a:rPr lang="es-ES" dirty="0" smtClean="0">
                <a:solidFill>
                  <a:srgbClr val="2C204D"/>
                </a:solidFill>
                <a:latin typeface="Aller" pitchFamily="34" charset="0"/>
                <a:ea typeface="Calibri" panose="020F0502020204030204" pitchFamily="34" charset="0"/>
              </a:rPr>
              <a:t> abierta e inclusiva de la que puedas aprender, ejemplo </a:t>
            </a:r>
            <a:r>
              <a:rPr lang="es-ES" b="1" dirty="0" err="1" smtClean="0">
                <a:solidFill>
                  <a:srgbClr val="2C204D"/>
                </a:solidFill>
                <a:latin typeface="Aller" pitchFamily="34" charset="0"/>
                <a:ea typeface="Calibri" panose="020F0502020204030204" pitchFamily="34" charset="0"/>
              </a:rPr>
              <a:t>Rladies</a:t>
            </a:r>
            <a:r>
              <a:rPr lang="es-ES" b="1" dirty="0" smtClean="0">
                <a:solidFill>
                  <a:srgbClr val="2C204D"/>
                </a:solidFill>
                <a:latin typeface="Aller" pitchFamily="34" charset="0"/>
                <a:ea typeface="Calibri" panose="020F0502020204030204" pitchFamily="34" charset="0"/>
              </a:rPr>
              <a:t> .</a:t>
            </a:r>
            <a:endParaRPr lang="en-US" b="1" dirty="0">
              <a:solidFill>
                <a:srgbClr val="2C204D"/>
              </a:solidFill>
              <a:latin typeface="Aller" pitchFamily="34" charset="0"/>
              <a:ea typeface="Calibri" panose="020F0502020204030204" pitchFamily="34" charset="0"/>
            </a:endParaRPr>
          </a:p>
        </p:txBody>
      </p:sp>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2" name="Google Shape;69;p16"/>
          <p:cNvSpPr txBox="1">
            <a:spLocks/>
          </p:cNvSpPr>
          <p:nvPr/>
        </p:nvSpPr>
        <p:spPr>
          <a:xfrm>
            <a:off x="321639" y="448931"/>
            <a:ext cx="8354049" cy="50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¿Cómo visualizar y no frustrarse </a:t>
            </a:r>
            <a:r>
              <a:rPr lang="es-ES" sz="3200" dirty="0" smtClean="0">
                <a:solidFill>
                  <a:srgbClr val="2C204D"/>
                </a:solidFill>
                <a:latin typeface="Aller" panose="020B0503030302020204" pitchFamily="34" charset="0"/>
                <a:ea typeface="Allerta"/>
                <a:cs typeface="Allerta"/>
              </a:rPr>
              <a:t>en el intento?</a:t>
            </a:r>
          </a:p>
        </p:txBody>
      </p:sp>
    </p:spTree>
    <p:extLst>
      <p:ext uri="{BB962C8B-B14F-4D97-AF65-F5344CB8AC3E}">
        <p14:creationId xmlns:p14="http://schemas.microsoft.com/office/powerpoint/2010/main" val="251061743"/>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33344" y="1898564"/>
            <a:ext cx="8207419" cy="746313"/>
          </a:xfrm>
        </p:spPr>
        <p:txBody>
          <a:bodyPr/>
          <a:lstStyle/>
          <a:p>
            <a:pPr>
              <a:lnSpc>
                <a:spcPct val="100000"/>
              </a:lnSpc>
              <a:spcAft>
                <a:spcPts val="750"/>
              </a:spcAft>
              <a:buClr>
                <a:srgbClr val="41B6A6"/>
              </a:buClr>
              <a:buFont typeface="Wingdings" pitchFamily="2" charset="2"/>
              <a:buChar char="§"/>
            </a:pPr>
            <a:r>
              <a:rPr lang="es-ES" dirty="0" smtClean="0">
                <a:solidFill>
                  <a:srgbClr val="2C204D"/>
                </a:solidFill>
                <a:latin typeface="Aller" panose="020B0503030302020204" pitchFamily="34" charset="0"/>
                <a:ea typeface="Calibri" panose="020F0502020204030204" pitchFamily="34" charset="0"/>
              </a:rPr>
              <a:t>Seguí en </a:t>
            </a:r>
            <a:r>
              <a:rPr lang="es-ES" dirty="0">
                <a:solidFill>
                  <a:srgbClr val="2C204D"/>
                </a:solidFill>
                <a:latin typeface="Aller" panose="020B0503030302020204" pitchFamily="34" charset="0"/>
                <a:ea typeface="Calibri" panose="020F0502020204030204" pitchFamily="34" charset="0"/>
              </a:rPr>
              <a:t>twitter a gente de la comunidad d</a:t>
            </a:r>
            <a:r>
              <a:rPr lang="es-ES" dirty="0" smtClean="0">
                <a:solidFill>
                  <a:srgbClr val="2C204D"/>
                </a:solidFill>
                <a:latin typeface="Aller" panose="020B0503030302020204" pitchFamily="34" charset="0"/>
                <a:ea typeface="Calibri" panose="020F0502020204030204" pitchFamily="34" charset="0"/>
              </a:rPr>
              <a:t>e R que </a:t>
            </a:r>
            <a:r>
              <a:rPr lang="es-ES" dirty="0">
                <a:solidFill>
                  <a:srgbClr val="2C204D"/>
                </a:solidFill>
                <a:latin typeface="Aller" panose="020B0503030302020204" pitchFamily="34" charset="0"/>
                <a:ea typeface="Calibri" panose="020F0502020204030204" pitchFamily="34" charset="0"/>
              </a:rPr>
              <a:t>se </a:t>
            </a:r>
            <a:r>
              <a:rPr lang="es-ES" dirty="0" smtClean="0">
                <a:solidFill>
                  <a:srgbClr val="2C204D"/>
                </a:solidFill>
                <a:latin typeface="Aller" panose="020B0503030302020204" pitchFamily="34" charset="0"/>
                <a:ea typeface="Calibri" panose="020F0502020204030204" pitchFamily="34" charset="0"/>
              </a:rPr>
              <a:t>dedica </a:t>
            </a:r>
            <a:r>
              <a:rPr lang="es-ES" dirty="0">
                <a:solidFill>
                  <a:srgbClr val="2C204D"/>
                </a:solidFill>
                <a:latin typeface="Aller" panose="020B0503030302020204" pitchFamily="34" charset="0"/>
                <a:ea typeface="Calibri" panose="020F0502020204030204" pitchFamily="34" charset="0"/>
              </a:rPr>
              <a:t>a lo que vos querés aprender. </a:t>
            </a:r>
          </a:p>
        </p:txBody>
      </p:sp>
      <p:sp>
        <p:nvSpPr>
          <p:cNvPr id="5" name="Rectángulo 4"/>
          <p:cNvSpPr/>
          <p:nvPr/>
        </p:nvSpPr>
        <p:spPr>
          <a:xfrm>
            <a:off x="1020940" y="2819425"/>
            <a:ext cx="2392470" cy="1077218"/>
          </a:xfrm>
          <a:prstGeom prst="rect">
            <a:avLst/>
          </a:prstGeom>
        </p:spPr>
        <p:txBody>
          <a:bodyPr wrap="square">
            <a:spAutoFit/>
          </a:bodyPr>
          <a:lstStyle/>
          <a:p>
            <a:pPr>
              <a:lnSpc>
                <a:spcPct val="200000"/>
              </a:lnSpc>
            </a:pPr>
            <a:r>
              <a:rPr lang="es-ES" sz="1600" b="1" dirty="0" smtClean="0">
                <a:solidFill>
                  <a:srgbClr val="41B6A6"/>
                </a:solidFill>
                <a:latin typeface="Aller Light" pitchFamily="34" charset="0"/>
                <a:ea typeface="Allerta"/>
                <a:cs typeface="Allerta"/>
              </a:rPr>
              <a:t> </a:t>
            </a:r>
            <a:r>
              <a:rPr lang="es-AR" sz="1600" b="1" dirty="0" smtClean="0">
                <a:solidFill>
                  <a:srgbClr val="41B6A6"/>
                </a:solidFill>
                <a:latin typeface="Aller Light" pitchFamily="34" charset="0"/>
                <a:ea typeface="Allerta"/>
                <a:cs typeface="Allerta"/>
              </a:rPr>
              <a:t>@</a:t>
            </a:r>
            <a:r>
              <a:rPr lang="es-AR" sz="1600" b="1" dirty="0" err="1">
                <a:solidFill>
                  <a:srgbClr val="41B6A6"/>
                </a:solidFill>
                <a:latin typeface="Aller Light" pitchFamily="34" charset="0"/>
                <a:ea typeface="Allerta"/>
                <a:cs typeface="Allerta"/>
              </a:rPr>
              <a:t>CedScherer</a:t>
            </a:r>
            <a:endParaRPr lang="es-AR" sz="1600" b="1" dirty="0">
              <a:solidFill>
                <a:srgbClr val="41B6A6"/>
              </a:solidFill>
              <a:latin typeface="Aller Light" pitchFamily="34" charset="0"/>
              <a:ea typeface="Allerta"/>
              <a:cs typeface="Allerta"/>
            </a:endParaRPr>
          </a:p>
          <a:p>
            <a:pPr>
              <a:lnSpc>
                <a:spcPct val="200000"/>
              </a:lnSpc>
            </a:pPr>
            <a:r>
              <a:rPr lang="es-ES" sz="1600" b="1" dirty="0" smtClean="0">
                <a:solidFill>
                  <a:srgbClr val="41B6A6"/>
                </a:solidFill>
                <a:latin typeface="Aller Light" pitchFamily="34" charset="0"/>
                <a:ea typeface="Allerta"/>
                <a:cs typeface="Allerta"/>
              </a:rPr>
              <a:t>  @ </a:t>
            </a:r>
            <a:r>
              <a:rPr lang="es-ES" sz="1600" b="1" dirty="0" err="1" smtClean="0">
                <a:solidFill>
                  <a:srgbClr val="41B6A6"/>
                </a:solidFill>
                <a:latin typeface="Aller Light" pitchFamily="34" charset="0"/>
                <a:ea typeface="Allerta"/>
                <a:cs typeface="Allerta"/>
              </a:rPr>
              <a:t>jbkunst</a:t>
            </a:r>
            <a:endParaRPr lang="es-ES" sz="1600" b="1" dirty="0" smtClean="0">
              <a:solidFill>
                <a:srgbClr val="41B6A6"/>
              </a:solidFill>
              <a:latin typeface="Aller Light" pitchFamily="34" charset="0"/>
              <a:ea typeface="Allerta"/>
              <a:cs typeface="Allerta"/>
            </a:endParaRPr>
          </a:p>
        </p:txBody>
      </p:sp>
      <p:sp>
        <p:nvSpPr>
          <p:cNvPr id="6" name="Rectángulo 5"/>
          <p:cNvSpPr/>
          <p:nvPr/>
        </p:nvSpPr>
        <p:spPr>
          <a:xfrm>
            <a:off x="5767921" y="2819425"/>
            <a:ext cx="1893563" cy="1077218"/>
          </a:xfrm>
          <a:prstGeom prst="rect">
            <a:avLst/>
          </a:prstGeom>
        </p:spPr>
        <p:txBody>
          <a:bodyPr wrap="square">
            <a:spAutoFit/>
          </a:bodyPr>
          <a:lstStyle/>
          <a:p>
            <a:pPr>
              <a:lnSpc>
                <a:spcPct val="200000"/>
              </a:lnSpc>
            </a:pPr>
            <a:r>
              <a:rPr lang="es-ES" sz="1600" b="1" dirty="0" smtClean="0">
                <a:solidFill>
                  <a:srgbClr val="41B6A6"/>
                </a:solidFill>
                <a:latin typeface="Aller Light" pitchFamily="34" charset="0"/>
                <a:ea typeface="Allerta"/>
                <a:cs typeface="Allerta"/>
              </a:rPr>
              <a:t>@r0mymendez</a:t>
            </a:r>
            <a:endParaRPr lang="es-AR" sz="1600" b="1" dirty="0" smtClean="0">
              <a:solidFill>
                <a:srgbClr val="41B6A6"/>
              </a:solidFill>
              <a:latin typeface="Aller Light" pitchFamily="34" charset="0"/>
              <a:ea typeface="Allerta"/>
              <a:cs typeface="Allerta"/>
            </a:endParaRPr>
          </a:p>
          <a:p>
            <a:pPr>
              <a:lnSpc>
                <a:spcPct val="200000"/>
              </a:lnSpc>
            </a:pPr>
            <a:r>
              <a:rPr lang="es-AR" sz="1600" b="1" dirty="0">
                <a:solidFill>
                  <a:srgbClr val="41B6A6"/>
                </a:solidFill>
                <a:latin typeface="Aller Light" pitchFamily="34" charset="0"/>
                <a:ea typeface="Allerta"/>
                <a:cs typeface="Allerta"/>
              </a:rPr>
              <a:t>@</a:t>
            </a:r>
            <a:r>
              <a:rPr lang="es-AR" sz="1600" b="1" dirty="0" err="1">
                <a:solidFill>
                  <a:srgbClr val="41B6A6"/>
                </a:solidFill>
                <a:latin typeface="Aller Light" pitchFamily="34" charset="0"/>
                <a:ea typeface="Allerta"/>
                <a:cs typeface="Allerta"/>
              </a:rPr>
              <a:t>watzoever</a:t>
            </a:r>
            <a:endParaRPr lang="es-AR" sz="1600" b="1" dirty="0">
              <a:solidFill>
                <a:srgbClr val="41B6A6"/>
              </a:solidFill>
              <a:latin typeface="Aller Light" pitchFamily="34" charset="0"/>
              <a:ea typeface="Allerta"/>
              <a:cs typeface="Allerta"/>
            </a:endParaRPr>
          </a:p>
        </p:txBody>
      </p:sp>
      <p:pic>
        <p:nvPicPr>
          <p:cNvPr id="12"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7" name="Google Shape;69;p16"/>
          <p:cNvSpPr txBox="1">
            <a:spLocks/>
          </p:cNvSpPr>
          <p:nvPr/>
        </p:nvSpPr>
        <p:spPr>
          <a:xfrm>
            <a:off x="321639" y="448931"/>
            <a:ext cx="8354049" cy="50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¿Cómo visualizar y no frustrarse </a:t>
            </a:r>
            <a:r>
              <a:rPr lang="es-ES" sz="3200" dirty="0" smtClean="0">
                <a:solidFill>
                  <a:srgbClr val="2C204D"/>
                </a:solidFill>
                <a:latin typeface="Aller" panose="020B0503030302020204" pitchFamily="34" charset="0"/>
                <a:ea typeface="Allerta"/>
                <a:cs typeface="Allerta"/>
              </a:rPr>
              <a:t>en el intento?</a:t>
            </a:r>
          </a:p>
        </p:txBody>
      </p:sp>
      <p:pic>
        <p:nvPicPr>
          <p:cNvPr id="8" name="Picture 18" descr="Image result for twitter logo"/>
          <p:cNvPicPr>
            <a:picLocks noChangeAspect="1" noChangeArrowheads="1"/>
          </p:cNvPicPr>
          <p:nvPr/>
        </p:nvPicPr>
        <p:blipFill>
          <a:blip r:embed="rId4"/>
          <a:srcRect/>
          <a:stretch>
            <a:fillRect/>
          </a:stretch>
        </p:blipFill>
        <p:spPr bwMode="auto">
          <a:xfrm>
            <a:off x="3980366" y="3004089"/>
            <a:ext cx="1113373" cy="1113373"/>
          </a:xfrm>
          <a:prstGeom prst="rect">
            <a:avLst/>
          </a:prstGeom>
          <a:noFill/>
        </p:spPr>
      </p:pic>
    </p:spTree>
    <p:extLst>
      <p:ext uri="{BB962C8B-B14F-4D97-AF65-F5344CB8AC3E}">
        <p14:creationId xmlns:p14="http://schemas.microsoft.com/office/powerpoint/2010/main" val="3587324523"/>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838203" y="2578900"/>
            <a:ext cx="3602412" cy="822884"/>
          </a:xfrm>
        </p:spPr>
        <p:txBody>
          <a:bodyPr/>
          <a:lstStyle/>
          <a:p>
            <a:pPr marL="114300" indent="0" algn="ctr">
              <a:lnSpc>
                <a:spcPct val="150000"/>
              </a:lnSpc>
              <a:spcAft>
                <a:spcPts val="750"/>
              </a:spcAft>
              <a:buNone/>
            </a:pPr>
            <a:r>
              <a:rPr lang="es-ES" dirty="0" smtClean="0">
                <a:solidFill>
                  <a:srgbClr val="2C204D"/>
                </a:solidFill>
                <a:latin typeface="Aller" panose="020B0503030302020204" pitchFamily="34" charset="0"/>
                <a:ea typeface="Calibri" panose="020F0502020204030204" pitchFamily="34" charset="0"/>
              </a:rPr>
              <a:t>Blogs con mucho para aprender</a:t>
            </a:r>
            <a:endParaRPr lang="es-ES" dirty="0">
              <a:solidFill>
                <a:srgbClr val="2C204D"/>
              </a:solidFill>
              <a:latin typeface="Aller" panose="020B0503030302020204" pitchFamily="34" charset="0"/>
              <a:ea typeface="Calibri" panose="020F0502020204030204" pitchFamily="34" charset="0"/>
            </a:endParaRPr>
          </a:p>
        </p:txBody>
      </p:sp>
      <p:sp>
        <p:nvSpPr>
          <p:cNvPr id="10" name="Rectángulo 9"/>
          <p:cNvSpPr/>
          <p:nvPr/>
        </p:nvSpPr>
        <p:spPr>
          <a:xfrm>
            <a:off x="4960885" y="3401784"/>
            <a:ext cx="3714803" cy="584775"/>
          </a:xfrm>
          <a:prstGeom prst="rect">
            <a:avLst/>
          </a:prstGeom>
        </p:spPr>
        <p:txBody>
          <a:bodyPr wrap="square">
            <a:spAutoFit/>
          </a:bodyPr>
          <a:lstStyle/>
          <a:p>
            <a:pPr algn="ctr"/>
            <a:r>
              <a:rPr lang="es-AR" sz="1800" b="1" dirty="0">
                <a:solidFill>
                  <a:srgbClr val="41B6A6"/>
                </a:solidFill>
                <a:latin typeface="Aller" panose="020B0503030302020204" pitchFamily="34" charset="0"/>
                <a:ea typeface="Allerta"/>
                <a:cs typeface="Allerta"/>
                <a:hlinkClick r:id="rId2"/>
              </a:rPr>
              <a:t>https://cedricscherer.netlify.com</a:t>
            </a:r>
            <a:r>
              <a:rPr lang="es-AR" dirty="0">
                <a:solidFill>
                  <a:srgbClr val="41B6A6"/>
                </a:solidFill>
                <a:hlinkClick r:id="rId2"/>
              </a:rPr>
              <a:t>/</a:t>
            </a:r>
            <a:endParaRPr lang="es-AR" dirty="0">
              <a:solidFill>
                <a:srgbClr val="41B6A6"/>
              </a:solidFill>
            </a:endParaRPr>
          </a:p>
        </p:txBody>
      </p:sp>
      <p:pic>
        <p:nvPicPr>
          <p:cNvPr id="5" name="Imagen 4"/>
          <p:cNvPicPr>
            <a:picLocks noChangeAspect="1"/>
          </p:cNvPicPr>
          <p:nvPr/>
        </p:nvPicPr>
        <p:blipFill>
          <a:blip r:embed="rId3"/>
          <a:stretch>
            <a:fillRect/>
          </a:stretch>
        </p:blipFill>
        <p:spPr>
          <a:xfrm>
            <a:off x="1101090" y="2107724"/>
            <a:ext cx="3235785" cy="2588121"/>
          </a:xfrm>
          <a:prstGeom prst="rect">
            <a:avLst/>
          </a:prstGeom>
        </p:spPr>
      </p:pic>
      <p:pic>
        <p:nvPicPr>
          <p:cNvPr id="7"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21639" y="448931"/>
            <a:ext cx="8354049" cy="50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¿Cómo visualizar y no frustrarse </a:t>
            </a:r>
            <a:r>
              <a:rPr lang="es-ES" sz="3200" dirty="0" smtClean="0">
                <a:solidFill>
                  <a:srgbClr val="2C204D"/>
                </a:solidFill>
                <a:latin typeface="Aller" panose="020B0503030302020204" pitchFamily="34" charset="0"/>
                <a:ea typeface="Allerta"/>
                <a:cs typeface="Allerta"/>
              </a:rPr>
              <a:t>en el intento?</a:t>
            </a:r>
          </a:p>
        </p:txBody>
      </p:sp>
    </p:spTree>
    <p:extLst>
      <p:ext uri="{BB962C8B-B14F-4D97-AF65-F5344CB8AC3E}">
        <p14:creationId xmlns:p14="http://schemas.microsoft.com/office/powerpoint/2010/main" val="2049442862"/>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72;p16"/>
          <p:cNvPicPr preferRelativeResize="0"/>
          <p:nvPr/>
        </p:nvPicPr>
        <p:blipFill>
          <a:blip r:embed="rId2">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21639" y="448931"/>
            <a:ext cx="8354049" cy="50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¿Cómo visualizar y no frustrarse </a:t>
            </a:r>
            <a:r>
              <a:rPr lang="es-ES" sz="3200" dirty="0" smtClean="0">
                <a:solidFill>
                  <a:srgbClr val="2C204D"/>
                </a:solidFill>
                <a:latin typeface="Aller" panose="020B0503030302020204" pitchFamily="34" charset="0"/>
                <a:ea typeface="Allerta"/>
                <a:cs typeface="Allerta"/>
              </a:rPr>
              <a:t>en el intento?</a:t>
            </a:r>
          </a:p>
        </p:txBody>
      </p:sp>
      <p:pic>
        <p:nvPicPr>
          <p:cNvPr id="8" name="Imagen 7"/>
          <p:cNvPicPr>
            <a:picLocks noChangeAspect="1"/>
          </p:cNvPicPr>
          <p:nvPr/>
        </p:nvPicPr>
        <p:blipFill>
          <a:blip r:embed="rId3"/>
          <a:stretch>
            <a:fillRect/>
          </a:stretch>
        </p:blipFill>
        <p:spPr>
          <a:xfrm>
            <a:off x="1005047" y="2059474"/>
            <a:ext cx="3422491" cy="1619203"/>
          </a:xfrm>
          <a:prstGeom prst="rect">
            <a:avLst/>
          </a:prstGeom>
          <a:ln>
            <a:noFill/>
          </a:ln>
          <a:effectLst>
            <a:outerShdw blurRad="292100" dist="139700" dir="2700000" algn="tl" rotWithShape="0">
              <a:srgbClr val="333333">
                <a:alpha val="65000"/>
              </a:srgbClr>
            </a:outerShdw>
          </a:effectLst>
        </p:spPr>
      </p:pic>
      <p:sp>
        <p:nvSpPr>
          <p:cNvPr id="11" name="CuadroTexto 10"/>
          <p:cNvSpPr txBox="1"/>
          <p:nvPr/>
        </p:nvSpPr>
        <p:spPr>
          <a:xfrm>
            <a:off x="1061884" y="4039156"/>
            <a:ext cx="3365654" cy="369332"/>
          </a:xfrm>
          <a:prstGeom prst="rect">
            <a:avLst/>
          </a:prstGeom>
          <a:noFill/>
        </p:spPr>
        <p:txBody>
          <a:bodyPr wrap="square" rtlCol="0">
            <a:spAutoFit/>
          </a:bodyPr>
          <a:lstStyle/>
          <a:p>
            <a:pPr algn="ctr"/>
            <a:r>
              <a:rPr lang="es-MX" sz="1800" b="1" dirty="0">
                <a:solidFill>
                  <a:srgbClr val="41B6A6"/>
                </a:solidFill>
                <a:latin typeface="Aller" panose="020B0503030302020204" pitchFamily="34" charset="0"/>
                <a:ea typeface="Allerta"/>
                <a:cs typeface="Allerta"/>
              </a:rPr>
              <a:t>https://www.data-to-viz.com</a:t>
            </a:r>
            <a:endParaRPr lang="es-AR" sz="1800" b="1" dirty="0">
              <a:solidFill>
                <a:srgbClr val="41B6A6"/>
              </a:solidFill>
              <a:latin typeface="Aller" panose="020B0503030302020204" pitchFamily="34" charset="0"/>
              <a:ea typeface="Allerta"/>
              <a:cs typeface="Allerta"/>
            </a:endParaRPr>
          </a:p>
        </p:txBody>
      </p:sp>
      <p:pic>
        <p:nvPicPr>
          <p:cNvPr id="12" name="Imagen 11"/>
          <p:cNvPicPr>
            <a:picLocks noChangeAspect="1"/>
          </p:cNvPicPr>
          <p:nvPr/>
        </p:nvPicPr>
        <p:blipFill>
          <a:blip r:embed="rId4"/>
          <a:stretch>
            <a:fillRect/>
          </a:stretch>
        </p:blipFill>
        <p:spPr>
          <a:xfrm>
            <a:off x="5267800" y="1885812"/>
            <a:ext cx="2662781" cy="1966525"/>
          </a:xfrm>
          <a:prstGeom prst="rect">
            <a:avLst/>
          </a:prstGeom>
          <a:ln>
            <a:noFill/>
          </a:ln>
          <a:effectLst>
            <a:outerShdw blurRad="292100" dist="139700" dir="2700000" algn="tl" rotWithShape="0">
              <a:srgbClr val="333333">
                <a:alpha val="65000"/>
              </a:srgbClr>
            </a:outerShdw>
          </a:effectLst>
        </p:spPr>
      </p:pic>
      <p:sp>
        <p:nvSpPr>
          <p:cNvPr id="13" name="CuadroTexto 12"/>
          <p:cNvSpPr txBox="1"/>
          <p:nvPr/>
        </p:nvSpPr>
        <p:spPr>
          <a:xfrm>
            <a:off x="5275109" y="4039156"/>
            <a:ext cx="2793766" cy="369332"/>
          </a:xfrm>
          <a:prstGeom prst="rect">
            <a:avLst/>
          </a:prstGeom>
          <a:noFill/>
        </p:spPr>
        <p:txBody>
          <a:bodyPr wrap="square" rtlCol="0">
            <a:spAutoFit/>
          </a:bodyPr>
          <a:lstStyle/>
          <a:p>
            <a:pPr algn="ctr"/>
            <a:r>
              <a:rPr lang="es-MX" sz="1800" b="1" dirty="0">
                <a:solidFill>
                  <a:srgbClr val="41B6A6"/>
                </a:solidFill>
                <a:latin typeface="Aller" panose="020B0503030302020204" pitchFamily="34" charset="0"/>
                <a:ea typeface="Allerta"/>
                <a:cs typeface="Allerta"/>
              </a:rPr>
              <a:t>https</a:t>
            </a:r>
            <a:r>
              <a:rPr lang="es-MX" sz="1800" b="1" dirty="0" smtClean="0">
                <a:solidFill>
                  <a:srgbClr val="41B6A6"/>
                </a:solidFill>
                <a:latin typeface="Aller" panose="020B0503030302020204" pitchFamily="34" charset="0"/>
                <a:ea typeface="Allerta"/>
                <a:cs typeface="Allerta"/>
              </a:rPr>
              <a:t>://jkunst.com/blog</a:t>
            </a:r>
            <a:endParaRPr lang="es-AR" sz="1800" b="1" dirty="0">
              <a:solidFill>
                <a:srgbClr val="41B6A6"/>
              </a:solidFill>
              <a:latin typeface="Aller" panose="020B0503030302020204" pitchFamily="34" charset="0"/>
              <a:ea typeface="Allerta"/>
              <a:cs typeface="Allerta"/>
            </a:endParaRPr>
          </a:p>
        </p:txBody>
      </p:sp>
    </p:spTree>
    <p:extLst>
      <p:ext uri="{BB962C8B-B14F-4D97-AF65-F5344CB8AC3E}">
        <p14:creationId xmlns:p14="http://schemas.microsoft.com/office/powerpoint/2010/main" val="3061495807"/>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sp>
        <p:nvSpPr>
          <p:cNvPr id="6" name="Google Shape;69;p16"/>
          <p:cNvSpPr txBox="1">
            <a:spLocks noGrp="1"/>
          </p:cNvSpPr>
          <p:nvPr>
            <p:ph type="title"/>
          </p:nvPr>
        </p:nvSpPr>
        <p:spPr>
          <a:xfrm>
            <a:off x="3800723" y="1531241"/>
            <a:ext cx="4671765" cy="828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s-419" sz="4400" dirty="0" smtClean="0">
                <a:solidFill>
                  <a:srgbClr val="2C204D"/>
                </a:solidFill>
                <a:latin typeface="Aller" panose="020B0503030302020204" pitchFamily="34" charset="0"/>
                <a:ea typeface="Allerta"/>
                <a:cs typeface="Allerta"/>
                <a:sym typeface="Allerta"/>
              </a:rPr>
              <a:t>Comunidades</a:t>
            </a:r>
            <a:endParaRPr sz="4400" dirty="0">
              <a:solidFill>
                <a:srgbClr val="2C204D"/>
              </a:solidFill>
              <a:latin typeface="Aller" panose="020B0503030302020204" pitchFamily="34" charset="0"/>
              <a:ea typeface="Allerta"/>
              <a:cs typeface="Allerta"/>
              <a:sym typeface="Allerta"/>
            </a:endParaRPr>
          </a:p>
        </p:txBody>
      </p:sp>
      <p:pic>
        <p:nvPicPr>
          <p:cNvPr id="7"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9811769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59" y="0"/>
            <a:ext cx="5758665" cy="4675909"/>
          </a:xfrm>
          <a:prstGeom prst="rect">
            <a:avLst/>
          </a:prstGeom>
        </p:spPr>
      </p:pic>
      <p:pic>
        <p:nvPicPr>
          <p:cNvPr id="7"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8" name="Google Shape;69;p16"/>
          <p:cNvSpPr txBox="1">
            <a:spLocks/>
          </p:cNvSpPr>
          <p:nvPr/>
        </p:nvSpPr>
        <p:spPr>
          <a:xfrm>
            <a:off x="5428834" y="4571522"/>
            <a:ext cx="163923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gn="just">
              <a:lnSpc>
                <a:spcPct val="115000"/>
              </a:lnSpc>
              <a:spcBef>
                <a:spcPts val="1000"/>
              </a:spcBef>
              <a:buSzPts val="1100"/>
            </a:pPr>
            <a:r>
              <a:rPr lang="es-419" sz="900" i="1" dirty="0">
                <a:solidFill>
                  <a:srgbClr val="2C204D"/>
                </a:solidFill>
                <a:latin typeface="Aller" panose="020B0503030302020204" pitchFamily="34" charset="0"/>
                <a:ea typeface="Allerta"/>
                <a:cs typeface="Allerta"/>
                <a:sym typeface="Allerta"/>
              </a:rPr>
              <a:t>Source: </a:t>
            </a:r>
            <a:r>
              <a:rPr lang="es-ES" sz="900" i="1" dirty="0" smtClean="0">
                <a:solidFill>
                  <a:srgbClr val="2C204D"/>
                </a:solidFill>
                <a:latin typeface="Aller" panose="020B0503030302020204" pitchFamily="34" charset="0"/>
                <a:ea typeface="Allerta"/>
                <a:cs typeface="Allerta"/>
                <a:sym typeface="Allerta"/>
              </a:rPr>
              <a:t>Allison  Horst</a:t>
            </a:r>
            <a:endParaRPr lang="es-419" sz="900" b="1" i="1" dirty="0">
              <a:solidFill>
                <a:srgbClr val="2C204D"/>
              </a:solidFill>
              <a:latin typeface="Aller" panose="020B0503030302020204" pitchFamily="34" charset="0"/>
              <a:ea typeface="Calibri"/>
              <a:cs typeface="Calibri"/>
              <a:sym typeface="Calibri"/>
            </a:endParaRPr>
          </a:p>
        </p:txBody>
      </p:sp>
    </p:spTree>
    <p:extLst>
      <p:ext uri="{BB962C8B-B14F-4D97-AF65-F5344CB8AC3E}">
        <p14:creationId xmlns:p14="http://schemas.microsoft.com/office/powerpoint/2010/main" val="3978449181"/>
      </p:ext>
    </p:extLst>
  </p:cSld>
  <p:clrMapOvr>
    <a:masterClrMapping/>
  </p:clrMapOvr>
  <p:transition>
    <p:push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CCFB1"/>
        </a:solidFill>
        <a:effectLst/>
      </p:bgPr>
    </p:bg>
    <p:spTree>
      <p:nvGrpSpPr>
        <p:cNvPr id="1" name="Shape 68"/>
        <p:cNvGrpSpPr/>
        <p:nvPr/>
      </p:nvGrpSpPr>
      <p:grpSpPr>
        <a:xfrm>
          <a:off x="0" y="0"/>
          <a:ext cx="0" cy="0"/>
          <a:chOff x="0" y="0"/>
          <a:chExt cx="0" cy="0"/>
        </a:xfrm>
      </p:grpSpPr>
      <p:sp>
        <p:nvSpPr>
          <p:cNvPr id="70" name="Google Shape;70;p16"/>
          <p:cNvSpPr txBox="1">
            <a:spLocks noGrp="1"/>
          </p:cNvSpPr>
          <p:nvPr>
            <p:ph type="body" idx="1"/>
          </p:nvPr>
        </p:nvSpPr>
        <p:spPr>
          <a:xfrm>
            <a:off x="439124" y="1832675"/>
            <a:ext cx="8393175" cy="1376439"/>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lang="es-MX" sz="2000" dirty="0" smtClean="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pic>
        <p:nvPicPr>
          <p:cNvPr id="9"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sp>
        <p:nvSpPr>
          <p:cNvPr id="2" name="Rectángulo 1"/>
          <p:cNvSpPr/>
          <p:nvPr/>
        </p:nvSpPr>
        <p:spPr>
          <a:xfrm>
            <a:off x="958924" y="1859178"/>
            <a:ext cx="1338470" cy="1258957"/>
          </a:xfrm>
          <a:prstGeom prst="rect">
            <a:avLst/>
          </a:prstGeom>
          <a:solidFill>
            <a:srgbClr val="2C20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1600" dirty="0" smtClean="0">
                <a:latin typeface="Aller" panose="020B0503030302020204" pitchFamily="34" charset="0"/>
              </a:rPr>
              <a:t>El </a:t>
            </a:r>
            <a:r>
              <a:rPr lang="es-MX" sz="1600" dirty="0">
                <a:latin typeface="Aller" panose="020B0503030302020204" pitchFamily="34" charset="0"/>
              </a:rPr>
              <a:t>mundo real</a:t>
            </a:r>
            <a:endParaRPr lang="es-AR" sz="1600" dirty="0">
              <a:latin typeface="Aller" panose="020B0503030302020204" pitchFamily="34" charset="0"/>
            </a:endParaRPr>
          </a:p>
        </p:txBody>
      </p:sp>
      <p:sp>
        <p:nvSpPr>
          <p:cNvPr id="8" name="Rectángulo 7"/>
          <p:cNvSpPr/>
          <p:nvPr/>
        </p:nvSpPr>
        <p:spPr>
          <a:xfrm>
            <a:off x="3768381" y="1832675"/>
            <a:ext cx="1338470" cy="1258957"/>
          </a:xfrm>
          <a:prstGeom prst="rect">
            <a:avLst/>
          </a:prstGeom>
          <a:solidFill>
            <a:srgbClr val="2C204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1600" dirty="0" smtClean="0">
                <a:latin typeface="Aller" panose="020B0503030302020204" pitchFamily="34" charset="0"/>
              </a:rPr>
              <a:t>Datos</a:t>
            </a:r>
            <a:endParaRPr lang="es-AR" sz="1600" dirty="0">
              <a:latin typeface="Aller" panose="020B0503030302020204" pitchFamily="34" charset="0"/>
            </a:endParaRPr>
          </a:p>
        </p:txBody>
      </p:sp>
      <p:sp>
        <p:nvSpPr>
          <p:cNvPr id="10" name="Rectángulo 9"/>
          <p:cNvSpPr/>
          <p:nvPr/>
        </p:nvSpPr>
        <p:spPr>
          <a:xfrm>
            <a:off x="6887403" y="1861562"/>
            <a:ext cx="1338470" cy="1258957"/>
          </a:xfrm>
          <a:prstGeom prst="rect">
            <a:avLst/>
          </a:prstGeom>
          <a:solidFill>
            <a:srgbClr val="2C204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1600" dirty="0" smtClean="0">
                <a:latin typeface="Aller" panose="020B0503030302020204" pitchFamily="34" charset="0"/>
              </a:rPr>
              <a:t>Formas y colores</a:t>
            </a:r>
            <a:endParaRPr lang="es-AR" sz="1600" dirty="0">
              <a:latin typeface="Aller" panose="020B0503030302020204" pitchFamily="34" charset="0"/>
            </a:endParaRPr>
          </a:p>
        </p:txBody>
      </p:sp>
      <p:cxnSp>
        <p:nvCxnSpPr>
          <p:cNvPr id="15" name="Conector recto 14"/>
          <p:cNvCxnSpPr/>
          <p:nvPr/>
        </p:nvCxnSpPr>
        <p:spPr>
          <a:xfrm>
            <a:off x="5093927" y="2462151"/>
            <a:ext cx="1779895" cy="1"/>
          </a:xfrm>
          <a:prstGeom prst="line">
            <a:avLst/>
          </a:prstGeom>
          <a:ln w="222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Conector recto de flecha 13"/>
          <p:cNvCxnSpPr/>
          <p:nvPr/>
        </p:nvCxnSpPr>
        <p:spPr>
          <a:xfrm flipV="1">
            <a:off x="2429912" y="1404730"/>
            <a:ext cx="5309357" cy="13253"/>
          </a:xfrm>
          <a:prstGeom prst="straightConnector1">
            <a:avLst/>
          </a:prstGeom>
          <a:ln>
            <a:solidFill>
              <a:srgbClr val="2C204D"/>
            </a:solidFill>
            <a:tailEnd type="triangle"/>
          </a:ln>
        </p:spPr>
        <p:style>
          <a:lnRef idx="2">
            <a:schemeClr val="accent2"/>
          </a:lnRef>
          <a:fillRef idx="0">
            <a:schemeClr val="accent2"/>
          </a:fillRef>
          <a:effectRef idx="1">
            <a:schemeClr val="accent2"/>
          </a:effectRef>
          <a:fontRef idx="minor">
            <a:schemeClr val="tx1"/>
          </a:fontRef>
        </p:style>
      </p:cxnSp>
      <p:cxnSp>
        <p:nvCxnSpPr>
          <p:cNvPr id="18" name="Conector recto de flecha 17"/>
          <p:cNvCxnSpPr/>
          <p:nvPr/>
        </p:nvCxnSpPr>
        <p:spPr>
          <a:xfrm flipV="1">
            <a:off x="1481316" y="3427066"/>
            <a:ext cx="5309357" cy="10953"/>
          </a:xfrm>
          <a:prstGeom prst="straightConnector1">
            <a:avLst/>
          </a:prstGeom>
          <a:ln>
            <a:solidFill>
              <a:srgbClr val="2C204D"/>
            </a:solidFill>
            <a:headEnd type="triangle"/>
            <a:tailEnd type="none"/>
          </a:ln>
        </p:spPr>
        <p:style>
          <a:lnRef idx="2">
            <a:schemeClr val="accent2"/>
          </a:lnRef>
          <a:fillRef idx="0">
            <a:schemeClr val="accent2"/>
          </a:fillRef>
          <a:effectRef idx="1">
            <a:schemeClr val="accent2"/>
          </a:effectRef>
          <a:fontRef idx="minor">
            <a:schemeClr val="tx1"/>
          </a:fontRef>
        </p:style>
      </p:cxnSp>
      <p:sp>
        <p:nvSpPr>
          <p:cNvPr id="16" name="CuadroTexto 15"/>
          <p:cNvSpPr txBox="1"/>
          <p:nvPr/>
        </p:nvSpPr>
        <p:spPr>
          <a:xfrm>
            <a:off x="771011" y="1203519"/>
            <a:ext cx="1714295" cy="369332"/>
          </a:xfrm>
          <a:prstGeom prst="rect">
            <a:avLst/>
          </a:prstGeom>
          <a:noFill/>
        </p:spPr>
        <p:txBody>
          <a:bodyPr wrap="square" rtlCol="0">
            <a:spAutoFit/>
          </a:bodyPr>
          <a:lstStyle/>
          <a:p>
            <a:pPr algn="ctr"/>
            <a:r>
              <a:rPr lang="es-MX" sz="1800" dirty="0" smtClean="0">
                <a:solidFill>
                  <a:srgbClr val="2C204D"/>
                </a:solidFill>
                <a:latin typeface="Aller" panose="020B0503030302020204" pitchFamily="34" charset="0"/>
              </a:rPr>
              <a:t>Visualización</a:t>
            </a:r>
            <a:endParaRPr lang="es-AR" sz="1800" dirty="0">
              <a:solidFill>
                <a:srgbClr val="2C204D"/>
              </a:solidFill>
              <a:latin typeface="Aller" panose="020B0503030302020204" pitchFamily="34" charset="0"/>
            </a:endParaRPr>
          </a:p>
        </p:txBody>
      </p:sp>
      <p:sp>
        <p:nvSpPr>
          <p:cNvPr id="20" name="CuadroTexto 19"/>
          <p:cNvSpPr txBox="1"/>
          <p:nvPr/>
        </p:nvSpPr>
        <p:spPr>
          <a:xfrm>
            <a:off x="6699490" y="3227770"/>
            <a:ext cx="1795153" cy="369332"/>
          </a:xfrm>
          <a:prstGeom prst="rect">
            <a:avLst/>
          </a:prstGeom>
          <a:noFill/>
        </p:spPr>
        <p:txBody>
          <a:bodyPr wrap="square" rtlCol="0">
            <a:spAutoFit/>
          </a:bodyPr>
          <a:lstStyle/>
          <a:p>
            <a:pPr algn="ctr"/>
            <a:r>
              <a:rPr lang="es-MX" sz="1800" dirty="0" smtClean="0">
                <a:solidFill>
                  <a:srgbClr val="2C204D"/>
                </a:solidFill>
                <a:latin typeface="Aller" panose="020B0503030302020204" pitchFamily="34" charset="0"/>
              </a:rPr>
              <a:t>Interpretación</a:t>
            </a:r>
            <a:endParaRPr lang="es-AR" sz="1800" dirty="0">
              <a:solidFill>
                <a:srgbClr val="2C204D"/>
              </a:solidFill>
              <a:latin typeface="Aller" panose="020B0503030302020204" pitchFamily="34" charset="0"/>
            </a:endParaRPr>
          </a:p>
        </p:txBody>
      </p:sp>
      <p:sp>
        <p:nvSpPr>
          <p:cNvPr id="21" name="Google Shape;69;p16"/>
          <p:cNvSpPr txBox="1">
            <a:spLocks/>
          </p:cNvSpPr>
          <p:nvPr/>
        </p:nvSpPr>
        <p:spPr>
          <a:xfrm>
            <a:off x="3972796" y="4419122"/>
            <a:ext cx="35052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spcBef>
                <a:spcPts val="1000"/>
              </a:spcBef>
              <a:buSzPts val="1100"/>
            </a:pPr>
            <a:r>
              <a:rPr lang="es-419" sz="900" i="1" dirty="0" err="1" smtClean="0">
                <a:solidFill>
                  <a:srgbClr val="2C204D"/>
                </a:solidFill>
                <a:latin typeface="Aller" panose="020B0503030302020204" pitchFamily="34" charset="0"/>
                <a:ea typeface="Allerta"/>
                <a:cs typeface="Allerta"/>
                <a:sym typeface="Allerta"/>
              </a:rPr>
              <a:t>Source</a:t>
            </a:r>
            <a:r>
              <a:rPr lang="es-419" sz="900" i="1" dirty="0" smtClean="0">
                <a:solidFill>
                  <a:srgbClr val="2C204D"/>
                </a:solidFill>
                <a:latin typeface="Aller" panose="020B0503030302020204" pitchFamily="34" charset="0"/>
                <a:ea typeface="Allerta"/>
                <a:cs typeface="Allerta"/>
                <a:sym typeface="Allerta"/>
              </a:rPr>
              <a:t>: </a:t>
            </a:r>
            <a:r>
              <a:rPr lang="es-419" sz="900" i="1" dirty="0" err="1" smtClean="0">
                <a:solidFill>
                  <a:srgbClr val="2C204D"/>
                </a:solidFill>
                <a:latin typeface="Aller" panose="020B0503030302020204" pitchFamily="34" charset="0"/>
                <a:ea typeface="Allerta"/>
                <a:cs typeface="Allerta"/>
                <a:sym typeface="Allerta"/>
              </a:rPr>
              <a:t>Nathan</a:t>
            </a:r>
            <a:r>
              <a:rPr lang="es-419" sz="900" i="1" dirty="0" smtClean="0">
                <a:solidFill>
                  <a:srgbClr val="2C204D"/>
                </a:solidFill>
                <a:latin typeface="Aller" panose="020B0503030302020204" pitchFamily="34" charset="0"/>
                <a:ea typeface="Allerta"/>
                <a:cs typeface="Allerta"/>
                <a:sym typeface="Allerta"/>
              </a:rPr>
              <a:t> </a:t>
            </a:r>
            <a:r>
              <a:rPr lang="es-419" sz="900" i="1" dirty="0" err="1">
                <a:solidFill>
                  <a:srgbClr val="2C204D"/>
                </a:solidFill>
                <a:latin typeface="Aller" panose="020B0503030302020204" pitchFamily="34" charset="0"/>
                <a:ea typeface="Allerta"/>
                <a:cs typeface="Allerta"/>
                <a:sym typeface="Allerta"/>
              </a:rPr>
              <a:t>Yau</a:t>
            </a:r>
            <a:r>
              <a:rPr lang="es-419" sz="900" i="1" dirty="0">
                <a:solidFill>
                  <a:srgbClr val="2C204D"/>
                </a:solidFill>
                <a:latin typeface="Aller" panose="020B0503030302020204" pitchFamily="34" charset="0"/>
                <a:ea typeface="Allerta"/>
                <a:cs typeface="Allerta"/>
                <a:sym typeface="Allerta"/>
              </a:rPr>
              <a:t>, escritor del libro </a:t>
            </a:r>
            <a:r>
              <a:rPr lang="es-419" sz="900" b="1" i="1" dirty="0" smtClean="0">
                <a:solidFill>
                  <a:srgbClr val="2C204D"/>
                </a:solidFill>
                <a:latin typeface="Aller" panose="020B0503030302020204" pitchFamily="34" charset="0"/>
                <a:ea typeface="Allerta"/>
                <a:cs typeface="Allerta"/>
                <a:sym typeface="Allerta"/>
              </a:rPr>
              <a:t>Data </a:t>
            </a:r>
            <a:r>
              <a:rPr lang="es-419" sz="900" b="1" i="1" dirty="0" err="1" smtClean="0">
                <a:solidFill>
                  <a:srgbClr val="2C204D"/>
                </a:solidFill>
                <a:latin typeface="Aller" panose="020B0503030302020204" pitchFamily="34" charset="0"/>
                <a:ea typeface="Allerta"/>
                <a:cs typeface="Allerta"/>
                <a:sym typeface="Allerta"/>
              </a:rPr>
              <a:t>Points</a:t>
            </a:r>
            <a:r>
              <a:rPr lang="es-419" sz="900" b="1" i="1" dirty="0" smtClean="0">
                <a:solidFill>
                  <a:srgbClr val="2C204D"/>
                </a:solidFill>
                <a:latin typeface="Aller" panose="020B0503030302020204" pitchFamily="34" charset="0"/>
                <a:ea typeface="Allerta"/>
                <a:cs typeface="Allerta"/>
                <a:sym typeface="Allerta"/>
              </a:rPr>
              <a:t>.</a:t>
            </a:r>
            <a:endParaRPr lang="es-419" sz="900" b="1" i="1" dirty="0">
              <a:solidFill>
                <a:srgbClr val="2C204D"/>
              </a:solidFill>
              <a:latin typeface="Aller" panose="020B0503030302020204" pitchFamily="34" charset="0"/>
              <a:ea typeface="Calibri"/>
              <a:cs typeface="Calibri"/>
              <a:sym typeface="Calibri"/>
            </a:endParaRPr>
          </a:p>
        </p:txBody>
      </p:sp>
      <p:cxnSp>
        <p:nvCxnSpPr>
          <p:cNvPr id="17" name="Conector recto 16"/>
          <p:cNvCxnSpPr/>
          <p:nvPr/>
        </p:nvCxnSpPr>
        <p:spPr>
          <a:xfrm>
            <a:off x="2272007" y="2449424"/>
            <a:ext cx="1779895" cy="1"/>
          </a:xfrm>
          <a:prstGeom prst="line">
            <a:avLst/>
          </a:prstGeom>
          <a:ln w="222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3642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777678" y="680232"/>
            <a:ext cx="8145196" cy="877106"/>
          </a:xfrm>
        </p:spPr>
        <p:txBody>
          <a:bodyPr>
            <a:normAutofit/>
          </a:bodyPr>
          <a:lstStyle/>
          <a:p>
            <a:r>
              <a:rPr lang="es-AR" sz="3000" dirty="0" smtClean="0">
                <a:solidFill>
                  <a:schemeClr val="tx1">
                    <a:lumMod val="65000"/>
                    <a:lumOff val="35000"/>
                  </a:schemeClr>
                </a:solidFill>
                <a:latin typeface="Aller" panose="020B0503030302020204" pitchFamily="34" charset="0"/>
                <a:ea typeface="Helvetica Neue"/>
                <a:cs typeface="Helvetica Neue"/>
                <a:sym typeface="Helvetica Neue"/>
              </a:rPr>
              <a:t>Comunidad de aprendizaje por proyecto</a:t>
            </a:r>
            <a:endParaRPr lang="en-US" sz="3000" dirty="0">
              <a:solidFill>
                <a:schemeClr val="tx1">
                  <a:lumMod val="65000"/>
                  <a:lumOff val="35000"/>
                </a:schemeClr>
              </a:solidFill>
              <a:latin typeface="Aller" panose="020B0503030302020204" pitchFamily="34" charset="0"/>
              <a:ea typeface="Helvetica Neue"/>
              <a:cs typeface="Helvetica Neue"/>
              <a:sym typeface="Helvetica Neue"/>
            </a:endParaRPr>
          </a:p>
        </p:txBody>
      </p:sp>
      <p:pic>
        <p:nvPicPr>
          <p:cNvPr id="3" name="Imagen 2"/>
          <p:cNvPicPr>
            <a:picLocks noChangeAspect="1"/>
          </p:cNvPicPr>
          <p:nvPr/>
        </p:nvPicPr>
        <p:blipFill>
          <a:blip r:embed="rId3"/>
          <a:stretch>
            <a:fillRect/>
          </a:stretch>
        </p:blipFill>
        <p:spPr>
          <a:xfrm>
            <a:off x="983186" y="1734705"/>
            <a:ext cx="5225542" cy="2086842"/>
          </a:xfrm>
          <a:prstGeom prst="rect">
            <a:avLst/>
          </a:prstGeom>
        </p:spPr>
      </p:pic>
      <p:pic>
        <p:nvPicPr>
          <p:cNvPr id="6" name="Google Shape;407;p69"/>
          <p:cNvPicPr preferRelativeResize="0"/>
          <p:nvPr/>
        </p:nvPicPr>
        <p:blipFill rotWithShape="1">
          <a:blip r:embed="rId4">
            <a:alphaModFix/>
          </a:blip>
          <a:srcRect/>
          <a:stretch/>
        </p:blipFill>
        <p:spPr>
          <a:xfrm>
            <a:off x="6495905" y="1956086"/>
            <a:ext cx="2042722" cy="1688200"/>
          </a:xfrm>
          <a:prstGeom prst="rect">
            <a:avLst/>
          </a:prstGeom>
          <a:noFill/>
          <a:ln>
            <a:noFill/>
          </a:ln>
        </p:spPr>
      </p:pic>
      <p:pic>
        <p:nvPicPr>
          <p:cNvPr id="5" name="Google Shape;72;p16"/>
          <p:cNvPicPr preferRelativeResize="0"/>
          <p:nvPr/>
        </p:nvPicPr>
        <p:blipFill>
          <a:blip r:embed="rId5">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2274822889"/>
      </p:ext>
    </p:extLst>
  </p:cSld>
  <p:clrMapOvr>
    <a:masterClrMapping/>
  </p:clrMapOvr>
  <p:transition>
    <p:push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417"/>
        <p:cNvGrpSpPr/>
        <p:nvPr/>
      </p:nvGrpSpPr>
      <p:grpSpPr>
        <a:xfrm>
          <a:off x="0" y="0"/>
          <a:ext cx="0" cy="0"/>
          <a:chOff x="0" y="0"/>
          <a:chExt cx="0" cy="0"/>
        </a:xfrm>
      </p:grpSpPr>
      <p:pic>
        <p:nvPicPr>
          <p:cNvPr id="418" name="Google Shape;418;p71"/>
          <p:cNvPicPr preferRelativeResize="0"/>
          <p:nvPr/>
        </p:nvPicPr>
        <p:blipFill rotWithShape="1">
          <a:blip r:embed="rId3">
            <a:alphaModFix/>
          </a:blip>
          <a:srcRect l="504" r="514"/>
          <a:stretch/>
        </p:blipFill>
        <p:spPr>
          <a:xfrm>
            <a:off x="1157764" y="1816471"/>
            <a:ext cx="2526977" cy="2639432"/>
          </a:xfrm>
          <a:prstGeom prst="rect">
            <a:avLst/>
          </a:prstGeom>
          <a:noFill/>
          <a:ln>
            <a:noFill/>
          </a:ln>
        </p:spPr>
      </p:pic>
      <p:sp>
        <p:nvSpPr>
          <p:cNvPr id="419" name="Google Shape;419;p71"/>
          <p:cNvSpPr txBox="1">
            <a:spLocks noGrp="1"/>
          </p:cNvSpPr>
          <p:nvPr>
            <p:ph type="subTitle" idx="4294967295"/>
          </p:nvPr>
        </p:nvSpPr>
        <p:spPr>
          <a:xfrm>
            <a:off x="4627563" y="1118785"/>
            <a:ext cx="4106400" cy="3790200"/>
          </a:xfrm>
          <a:prstGeom prst="rect">
            <a:avLst/>
          </a:prstGeom>
          <a:noFill/>
          <a:ln>
            <a:noFill/>
          </a:ln>
        </p:spPr>
        <p:txBody>
          <a:bodyPr spcFirstLastPara="1" wrap="square" lIns="91425" tIns="91425" rIns="91425" bIns="91425" anchor="ctr" anchorCtr="0">
            <a:noAutofit/>
          </a:bodyPr>
          <a:lstStyle/>
          <a:p>
            <a:pPr marL="0" lvl="0" indent="0">
              <a:buClr>
                <a:schemeClr val="dk1"/>
              </a:buClr>
              <a:buSzPts val="1100"/>
              <a:buNone/>
            </a:pPr>
            <a:r>
              <a:rPr lang="en" sz="2400" b="0" i="0" u="none" strike="noStrike" cap="none" dirty="0">
                <a:solidFill>
                  <a:srgbClr val="2C204D"/>
                </a:solidFill>
                <a:latin typeface="Aller" panose="020B0503030302020204" pitchFamily="34" charset="0"/>
                <a:ea typeface="Helvetica Neue"/>
                <a:cs typeface="Helvetica Neue"/>
                <a:sym typeface="Helvetica Neue"/>
              </a:rPr>
              <a:t>Organización global que promueve la diversidad de género en la comunidad de R mediante meetups y mentorías en un espacio </a:t>
            </a:r>
            <a:r>
              <a:rPr lang="en" sz="2400" b="0" i="0" u="none" strike="noStrike" cap="none" dirty="0" smtClean="0">
                <a:solidFill>
                  <a:srgbClr val="2C204D"/>
                </a:solidFill>
                <a:latin typeface="Aller" panose="020B0503030302020204" pitchFamily="34" charset="0"/>
                <a:ea typeface="Helvetica Neue"/>
                <a:cs typeface="Helvetica Neue"/>
                <a:sym typeface="Helvetica Neue"/>
              </a:rPr>
              <a:t>amigable y seguro.</a:t>
            </a:r>
            <a:endParaRPr sz="2400" b="1" i="0" u="none" strike="noStrike" cap="none" dirty="0">
              <a:solidFill>
                <a:srgbClr val="2C204D"/>
              </a:solidFill>
              <a:latin typeface="Aller" panose="020B0503030302020204" pitchFamily="34" charset="0"/>
              <a:ea typeface="Helvetica Neue"/>
              <a:cs typeface="Helvetica Neue"/>
              <a:sym typeface="Helvetica Neue"/>
            </a:endParaRPr>
          </a:p>
        </p:txBody>
      </p:sp>
      <p:sp>
        <p:nvSpPr>
          <p:cNvPr id="5" name="Rectángulo 4"/>
          <p:cNvSpPr/>
          <p:nvPr/>
        </p:nvSpPr>
        <p:spPr>
          <a:xfrm>
            <a:off x="228600" y="5337959"/>
            <a:ext cx="8243888" cy="738664"/>
          </a:xfrm>
          <a:prstGeom prst="rect">
            <a:avLst/>
          </a:prstGeom>
        </p:spPr>
        <p:txBody>
          <a:bodyPr wrap="square">
            <a:spAutoFit/>
          </a:bodyPr>
          <a:lstStyle/>
          <a:p>
            <a:pPr algn="ctr">
              <a:buNone/>
            </a:pPr>
            <a:r>
              <a:rPr lang="es-MX" dirty="0"/>
              <a:t>R-Ladies es una organización internacional cuya misión es promover la diversidad de género en la comunidad R, a través de reuniones presenciales, virtuales y </a:t>
            </a:r>
            <a:r>
              <a:rPr lang="es-MX" dirty="0" err="1"/>
              <a:t>mentorías</a:t>
            </a:r>
            <a:r>
              <a:rPr lang="es-MX" dirty="0"/>
              <a:t> en un espacio amigable y seguro.</a:t>
            </a:r>
            <a:endParaRPr lang="en-US" dirty="0"/>
          </a:p>
        </p:txBody>
      </p:sp>
      <p:sp>
        <p:nvSpPr>
          <p:cNvPr id="6" name="1 Título"/>
          <p:cNvSpPr>
            <a:spLocks noGrp="1"/>
          </p:cNvSpPr>
          <p:nvPr>
            <p:ph type="title" idx="4294967295"/>
          </p:nvPr>
        </p:nvSpPr>
        <p:spPr>
          <a:xfrm>
            <a:off x="777678" y="680232"/>
            <a:ext cx="8145196" cy="877106"/>
          </a:xfrm>
        </p:spPr>
        <p:txBody>
          <a:bodyPr>
            <a:normAutofit/>
          </a:bodyPr>
          <a:lstStyle/>
          <a:p>
            <a:r>
              <a:rPr lang="es-AR" sz="3000" dirty="0">
                <a:solidFill>
                  <a:schemeClr val="tx1">
                    <a:lumMod val="65000"/>
                    <a:lumOff val="35000"/>
                  </a:schemeClr>
                </a:solidFill>
                <a:latin typeface="Aller Light" panose="020B0503040302020204" pitchFamily="34" charset="0"/>
                <a:ea typeface="Helvetica Neue"/>
                <a:cs typeface="Helvetica Neue"/>
                <a:sym typeface="Helvetica Neue"/>
              </a:rPr>
              <a:t>Comunidad </a:t>
            </a:r>
            <a:r>
              <a:rPr lang="es-AR" sz="3000" dirty="0" err="1">
                <a:solidFill>
                  <a:schemeClr val="tx1">
                    <a:lumMod val="65000"/>
                    <a:lumOff val="35000"/>
                  </a:schemeClr>
                </a:solidFill>
                <a:latin typeface="Aller" panose="020B0503030302020204" pitchFamily="34" charset="0"/>
                <a:ea typeface="Helvetica Neue"/>
                <a:cs typeface="Helvetica Neue"/>
                <a:sym typeface="Helvetica Neue"/>
              </a:rPr>
              <a:t>RLadies</a:t>
            </a:r>
            <a:endParaRPr lang="en-US" sz="3000" dirty="0">
              <a:solidFill>
                <a:schemeClr val="tx1">
                  <a:lumMod val="65000"/>
                  <a:lumOff val="35000"/>
                </a:schemeClr>
              </a:solidFill>
              <a:latin typeface="Aller" panose="020B0503030302020204" pitchFamily="34" charset="0"/>
              <a:ea typeface="Helvetica Neue"/>
              <a:cs typeface="Helvetica Neue"/>
              <a:sym typeface="Helvetica Neue"/>
            </a:endParaRPr>
          </a:p>
        </p:txBody>
      </p:sp>
      <p:pic>
        <p:nvPicPr>
          <p:cNvPr id="7"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3741562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sp>
        <p:nvSpPr>
          <p:cNvPr id="6" name="Google Shape;69;p16"/>
          <p:cNvSpPr txBox="1">
            <a:spLocks noGrp="1"/>
          </p:cNvSpPr>
          <p:nvPr>
            <p:ph type="title"/>
          </p:nvPr>
        </p:nvSpPr>
        <p:spPr>
          <a:xfrm>
            <a:off x="3800723" y="1531241"/>
            <a:ext cx="5088835" cy="695124"/>
          </a:xfrm>
          <a:prstGeom prst="rect">
            <a:avLst/>
          </a:prstGeom>
        </p:spPr>
        <p:txBody>
          <a:bodyPr spcFirstLastPara="1" wrap="square" lIns="91425" tIns="91425" rIns="91425" bIns="91425" anchor="t" anchorCtr="0">
            <a:noAutofit/>
          </a:bodyPr>
          <a:lstStyle/>
          <a:p>
            <a:pPr>
              <a:lnSpc>
                <a:spcPct val="115000"/>
              </a:lnSpc>
            </a:pPr>
            <a:r>
              <a:rPr lang="es-419" sz="4000" dirty="0" smtClean="0">
                <a:solidFill>
                  <a:srgbClr val="2C204D"/>
                </a:solidFill>
                <a:latin typeface="Aller" panose="020B0503030302020204" pitchFamily="34" charset="0"/>
                <a:sym typeface="Allerta"/>
              </a:rPr>
              <a:t>Tu turno</a:t>
            </a:r>
            <a:endParaRPr lang="es-AR" sz="4000" dirty="0">
              <a:solidFill>
                <a:srgbClr val="2C204D"/>
              </a:solidFill>
              <a:latin typeface="Aller" panose="020B0503030302020204" pitchFamily="34" charset="0"/>
              <a:sym typeface="Allerta"/>
            </a:endParaRPr>
          </a:p>
        </p:txBody>
      </p:sp>
      <p:pic>
        <p:nvPicPr>
          <p:cNvPr id="7"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1299" y="2571750"/>
            <a:ext cx="1285531" cy="1489888"/>
          </a:xfrm>
          <a:prstGeom prst="rect">
            <a:avLst/>
          </a:prstGeom>
        </p:spPr>
      </p:pic>
    </p:spTree>
    <p:extLst>
      <p:ext uri="{BB962C8B-B14F-4D97-AF65-F5344CB8AC3E}">
        <p14:creationId xmlns:p14="http://schemas.microsoft.com/office/powerpoint/2010/main" val="30902157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3"/>
        <p:cNvGrpSpPr/>
        <p:nvPr/>
      </p:nvGrpSpPr>
      <p:grpSpPr>
        <a:xfrm>
          <a:off x="0" y="0"/>
          <a:ext cx="0" cy="0"/>
          <a:chOff x="0" y="0"/>
          <a:chExt cx="0" cy="0"/>
        </a:xfrm>
      </p:grpSpPr>
      <p:sp>
        <p:nvSpPr>
          <p:cNvPr id="464" name="Google Shape;464;p4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5" name="Google Shape;465;p48"/>
          <p:cNvSpPr txBox="1">
            <a:spLocks noGrp="1"/>
          </p:cNvSpPr>
          <p:nvPr>
            <p:ph type="ctrTitle" idx="4294967295"/>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dirty="0" smtClean="0">
                <a:solidFill>
                  <a:srgbClr val="2C204D"/>
                </a:solidFill>
                <a:latin typeface="Aller" panose="020B0503030302020204" pitchFamily="34" charset="0"/>
              </a:rPr>
              <a:t>¡Gracias!</a:t>
            </a:r>
            <a:endParaRPr sz="9600" dirty="0">
              <a:solidFill>
                <a:srgbClr val="2C204D"/>
              </a:solidFill>
              <a:latin typeface="Aller" panose="020B0503030302020204" pitchFamily="34" charset="0"/>
            </a:endParaRPr>
          </a:p>
        </p:txBody>
      </p:sp>
      <p:sp>
        <p:nvSpPr>
          <p:cNvPr id="466" name="Google Shape;466;p48"/>
          <p:cNvSpPr txBox="1">
            <a:spLocks noGrp="1"/>
          </p:cNvSpPr>
          <p:nvPr>
            <p:ph type="subTitle" idx="4294967295"/>
          </p:nvPr>
        </p:nvSpPr>
        <p:spPr>
          <a:xfrm>
            <a:off x="876825" y="2688925"/>
            <a:ext cx="4334100" cy="2444700"/>
          </a:xfrm>
          <a:prstGeom prst="rect">
            <a:avLst/>
          </a:prstGeom>
          <a:solidFill>
            <a:srgbClr val="9BCFB0">
              <a:alpha val="7300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rgbClr val="2C204D"/>
                </a:solidFill>
                <a:latin typeface="Aller" panose="020B0503030302020204" pitchFamily="34" charset="0"/>
              </a:rPr>
              <a:t>¿Alguna pregunta</a:t>
            </a:r>
            <a:r>
              <a:rPr lang="en" sz="2400" b="1" dirty="0" smtClean="0">
                <a:solidFill>
                  <a:srgbClr val="2C204D"/>
                </a:solidFill>
                <a:latin typeface="Aller" panose="020B0503030302020204" pitchFamily="34" charset="0"/>
                <a:sym typeface="Muli"/>
              </a:rPr>
              <a:t>?</a:t>
            </a:r>
            <a:endParaRPr sz="2400" b="1" dirty="0">
              <a:solidFill>
                <a:srgbClr val="2C204D"/>
              </a:solidFill>
              <a:latin typeface="Aller" panose="020B0503030302020204" pitchFamily="34" charset="0"/>
              <a:sym typeface="Muli"/>
            </a:endParaRPr>
          </a:p>
          <a:p>
            <a:pPr marL="0" lvl="0" indent="0" algn="l" rtl="0">
              <a:spcBef>
                <a:spcPts val="0"/>
              </a:spcBef>
              <a:spcAft>
                <a:spcPts val="0"/>
              </a:spcAft>
              <a:buNone/>
            </a:pPr>
            <a:endParaRPr dirty="0">
              <a:solidFill>
                <a:srgbClr val="2C204D"/>
              </a:solidFill>
              <a:latin typeface="Aller" panose="020B0503030302020204" pitchFamily="34" charset="0"/>
              <a:sym typeface="Muli"/>
            </a:endParaRPr>
          </a:p>
          <a:p>
            <a:pPr marL="0" lvl="0" indent="0" algn="l" rtl="0">
              <a:spcBef>
                <a:spcPts val="0"/>
              </a:spcBef>
              <a:spcAft>
                <a:spcPts val="0"/>
              </a:spcAft>
              <a:buNone/>
            </a:pPr>
            <a:r>
              <a:rPr lang="es-MX" dirty="0" smtClean="0">
                <a:solidFill>
                  <a:srgbClr val="2C204D"/>
                </a:solidFill>
                <a:latin typeface="Aller" panose="020B0503030302020204" pitchFamily="34" charset="0"/>
                <a:sym typeface="Muli"/>
              </a:rPr>
              <a:t>@</a:t>
            </a:r>
            <a:r>
              <a:rPr lang="es-MX" dirty="0" err="1" smtClean="0">
                <a:solidFill>
                  <a:srgbClr val="2C204D"/>
                </a:solidFill>
                <a:latin typeface="Aller" panose="020B0503030302020204" pitchFamily="34" charset="0"/>
                <a:sym typeface="Muli"/>
              </a:rPr>
              <a:t>patriloto</a:t>
            </a:r>
            <a:endParaRPr lang="es-MX" dirty="0" smtClean="0">
              <a:solidFill>
                <a:srgbClr val="2C204D"/>
              </a:solidFill>
              <a:latin typeface="Aller" panose="020B0503030302020204" pitchFamily="34" charset="0"/>
              <a:sym typeface="Muli"/>
            </a:endParaRPr>
          </a:p>
          <a:p>
            <a:pPr marL="0" lvl="0" indent="0" algn="l" rtl="0">
              <a:spcBef>
                <a:spcPts val="0"/>
              </a:spcBef>
              <a:spcAft>
                <a:spcPts val="0"/>
              </a:spcAft>
              <a:buNone/>
            </a:pPr>
            <a:endParaRPr lang="es-MX" dirty="0">
              <a:solidFill>
                <a:srgbClr val="2C204D"/>
              </a:solidFill>
              <a:latin typeface="Aller" panose="020B0503030302020204" pitchFamily="34" charset="0"/>
            </a:endParaRPr>
          </a:p>
          <a:p>
            <a:pPr marL="0" lvl="0" indent="0" algn="l" rtl="0">
              <a:spcBef>
                <a:spcPts val="0"/>
              </a:spcBef>
              <a:spcAft>
                <a:spcPts val="0"/>
              </a:spcAft>
              <a:buNone/>
            </a:pPr>
            <a:r>
              <a:rPr lang="es-MX" dirty="0" smtClean="0">
                <a:solidFill>
                  <a:srgbClr val="2C204D"/>
                </a:solidFill>
                <a:latin typeface="Aller" panose="020B0503030302020204" pitchFamily="34" charset="0"/>
                <a:sym typeface="Muli"/>
              </a:rPr>
              <a:t>patricialoto@hotmai.com</a:t>
            </a:r>
            <a:endParaRPr dirty="0">
              <a:solidFill>
                <a:srgbClr val="2C204D"/>
              </a:solidFill>
              <a:latin typeface="Aller" panose="020B0503030302020204" pitchFamily="34" charset="0"/>
              <a:sym typeface="Muli"/>
            </a:endParaRPr>
          </a:p>
        </p:txBody>
      </p:sp>
      <p:sp>
        <p:nvSpPr>
          <p:cNvPr id="467" name="Google Shape;467;p4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sz="1000" b="0" i="0" u="none" strike="noStrike" kern="0" cap="none" spc="0" normalizeH="0" baseline="0" noProof="0">
              <a:ln>
                <a:noFill/>
              </a:ln>
              <a:solidFill>
                <a:srgbClr val="FFFFFF"/>
              </a:solidFill>
              <a:effectLst/>
              <a:uLnTx/>
              <a:uFillTx/>
              <a:latin typeface="Muli"/>
              <a:sym typeface="Muli"/>
            </a:endParaRPr>
          </a:p>
        </p:txBody>
      </p:sp>
      <p:pic>
        <p:nvPicPr>
          <p:cNvPr id="7"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2969666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sp>
        <p:nvSpPr>
          <p:cNvPr id="6" name="Google Shape;69;p16"/>
          <p:cNvSpPr txBox="1">
            <a:spLocks noGrp="1"/>
          </p:cNvSpPr>
          <p:nvPr>
            <p:ph type="title"/>
          </p:nvPr>
        </p:nvSpPr>
        <p:spPr>
          <a:xfrm>
            <a:off x="3861007" y="1475508"/>
            <a:ext cx="4972557" cy="740182"/>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s-419" sz="3600" dirty="0" smtClean="0">
                <a:solidFill>
                  <a:srgbClr val="2C204D"/>
                </a:solidFill>
                <a:latin typeface="Aller" panose="020B0503030302020204" pitchFamily="34" charset="0"/>
                <a:ea typeface="Allerta"/>
                <a:cs typeface="Allerta"/>
                <a:sym typeface="Allerta"/>
              </a:rPr>
              <a:t>Ejemplos</a:t>
            </a:r>
            <a:endParaRPr sz="3600" dirty="0">
              <a:solidFill>
                <a:srgbClr val="2C204D"/>
              </a:solidFill>
              <a:latin typeface="Aller" panose="020B0503030302020204" pitchFamily="34" charset="0"/>
              <a:ea typeface="Allerta"/>
              <a:cs typeface="Allerta"/>
              <a:sym typeface="Allerta"/>
            </a:endParaRPr>
          </a:p>
        </p:txBody>
      </p:sp>
      <p:pic>
        <p:nvPicPr>
          <p:cNvPr id="7"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1221163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2">
            <a:alphaModFix/>
          </a:blip>
          <a:stretch>
            <a:fillRect/>
          </a:stretch>
        </p:blipFill>
        <p:spPr>
          <a:xfrm>
            <a:off x="7978034" y="4180381"/>
            <a:ext cx="1000725" cy="786900"/>
          </a:xfrm>
          <a:prstGeom prst="rect">
            <a:avLst/>
          </a:prstGeom>
          <a:noFill/>
          <a:ln>
            <a:noFill/>
          </a:ln>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3" y="225084"/>
            <a:ext cx="7612274" cy="4389119"/>
          </a:xfrm>
          <a:prstGeom prst="rect">
            <a:avLst/>
          </a:prstGeom>
        </p:spPr>
      </p:pic>
      <p:sp>
        <p:nvSpPr>
          <p:cNvPr id="13" name="Google Shape;69;p16"/>
          <p:cNvSpPr txBox="1">
            <a:spLocks/>
          </p:cNvSpPr>
          <p:nvPr/>
        </p:nvSpPr>
        <p:spPr>
          <a:xfrm>
            <a:off x="5611660" y="4569434"/>
            <a:ext cx="1841326" cy="440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lnSpc>
                <a:spcPct val="115000"/>
              </a:lnSpc>
              <a:spcBef>
                <a:spcPts val="1000"/>
              </a:spcBef>
              <a:buSzPts val="1100"/>
            </a:pPr>
            <a:r>
              <a:rPr lang="es-AR" sz="900" b="1" dirty="0" err="1">
                <a:solidFill>
                  <a:srgbClr val="41B6A6"/>
                </a:solidFill>
                <a:latin typeface="Aller" panose="020B0503030302020204" pitchFamily="34" charset="0"/>
              </a:rPr>
              <a:t>Source</a:t>
            </a:r>
            <a:r>
              <a:rPr lang="es-AR" sz="900" b="1" dirty="0">
                <a:solidFill>
                  <a:srgbClr val="41B6A6"/>
                </a:solidFill>
                <a:latin typeface="Aller" panose="020B0503030302020204" pitchFamily="34" charset="0"/>
              </a:rPr>
              <a:t>: @</a:t>
            </a:r>
            <a:r>
              <a:rPr lang="es-AR" sz="900" b="1" dirty="0" err="1">
                <a:solidFill>
                  <a:srgbClr val="41B6A6"/>
                </a:solidFill>
                <a:latin typeface="Aller" panose="020B0503030302020204" pitchFamily="34" charset="0"/>
              </a:rPr>
              <a:t>jakekaupp</a:t>
            </a:r>
            <a:endParaRPr lang="es-AR" sz="900" b="1" dirty="0">
              <a:solidFill>
                <a:srgbClr val="41B6A6"/>
              </a:solidFill>
              <a:latin typeface="Aller" panose="020B0503030302020204" pitchFamily="34" charset="0"/>
            </a:endParaRPr>
          </a:p>
        </p:txBody>
      </p:sp>
    </p:spTree>
    <p:extLst>
      <p:ext uri="{BB962C8B-B14F-4D97-AF65-F5344CB8AC3E}">
        <p14:creationId xmlns:p14="http://schemas.microsoft.com/office/powerpoint/2010/main" val="1289976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8113</TotalTime>
  <Words>1702</Words>
  <Application>Microsoft Office PowerPoint</Application>
  <PresentationFormat>Presentación en pantalla (16:9)</PresentationFormat>
  <Paragraphs>330</Paragraphs>
  <Slides>73</Slides>
  <Notes>44</Notes>
  <HiddenSlides>1</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73</vt:i4>
      </vt:variant>
    </vt:vector>
  </HeadingPairs>
  <TitlesOfParts>
    <vt:vector size="86" baseType="lpstr">
      <vt:lpstr>Arial</vt:lpstr>
      <vt:lpstr>Helvetica Neue</vt:lpstr>
      <vt:lpstr>Wingdings</vt:lpstr>
      <vt:lpstr>Calibri</vt:lpstr>
      <vt:lpstr>Aller</vt:lpstr>
      <vt:lpstr>Muli</vt:lpstr>
      <vt:lpstr>Malgun Gothic Semilight</vt:lpstr>
      <vt:lpstr>Titillium Web</vt:lpstr>
      <vt:lpstr>Aller Light</vt:lpstr>
      <vt:lpstr>Allerta</vt:lpstr>
      <vt:lpstr>Georgia</vt:lpstr>
      <vt:lpstr>Simple Light</vt:lpstr>
      <vt:lpstr>Banquo template</vt:lpstr>
      <vt:lpstr>Presentación de PowerPoint</vt:lpstr>
      <vt:lpstr>Presentación de PowerPoint</vt:lpstr>
      <vt:lpstr>Hoy hablamos sobre…</vt:lpstr>
      <vt:lpstr>Hoy hablamos sobre…</vt:lpstr>
      <vt:lpstr>¿De qué hablamos cuando hablamos de visualización de datos? </vt:lpstr>
      <vt:lpstr>  Podemos entender a la visualización como un medio que puede ser usado como una herramienta y a la vez como una forma de expresar datos.</vt:lpstr>
      <vt:lpstr>Presentación de PowerPoint</vt:lpstr>
      <vt:lpstr>Ejemplos</vt:lpstr>
      <vt:lpstr>Presentación de PowerPoint</vt:lpstr>
      <vt:lpstr>Presentación de PowerPoint</vt:lpstr>
      <vt:lpstr>¿Y Para qué visualizamos? </vt:lpstr>
      <vt:lpstr>La visualización dentro del esquema de  trabajo en ciencia de datos</vt:lpstr>
      <vt:lpstr>Una imagen vale más que mil palabras pero…</vt:lpstr>
      <vt:lpstr>Presentación de PowerPoint</vt:lpstr>
      <vt:lpstr>Presentación de PowerPoint</vt:lpstr>
      <vt:lpstr>Representando mis  datos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Visualizando con claridad</vt:lpstr>
      <vt:lpstr>  “When you use graphics to present results to other people, you must make your graphics readable to those who don’t know your data as well as you do.”</vt:lpstr>
      <vt:lpstr>Presentación de PowerPoint</vt:lpstr>
      <vt:lpstr>Presentación de PowerPoint</vt:lpstr>
      <vt:lpstr>Recorrido por los gráficos más típicamente utilizados</vt:lpstr>
      <vt:lpstr>Tipos de gráficos  </vt:lpstr>
      <vt:lpstr>Presentación de PowerPoint</vt:lpstr>
      <vt:lpstr>Presentación de PowerPoint</vt:lpstr>
      <vt:lpstr>Presentación de PowerPoint</vt:lpstr>
      <vt:lpstr>Presentación de PowerPoint</vt:lpstr>
      <vt:lpstr>                                        </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Presentación de PowerPoint</vt:lpstr>
      <vt:lpstr> </vt:lpstr>
      <vt:lpstr> </vt:lpstr>
      <vt:lpstr>Presentación de PowerPoint</vt:lpstr>
      <vt:lpstr>Presentación de PowerPoint</vt:lpstr>
      <vt:lpstr>Presentación de PowerPoint</vt:lpstr>
      <vt:lpstr>Tres componentes de todo gráfico </vt:lpstr>
      <vt:lpstr>Otros Componentes </vt:lpstr>
      <vt:lpstr>Sistema de coordenadas  </vt:lpstr>
      <vt:lpstr>  </vt:lpstr>
      <vt:lpstr>Themes </vt:lpstr>
      <vt:lpstr>Ggplot2: primeros pasos</vt:lpstr>
      <vt:lpstr>Presentación de PowerPoint</vt:lpstr>
      <vt:lpstr>Presentación de PowerPoint</vt:lpstr>
      <vt:lpstr>Presentación de PowerPoint</vt:lpstr>
      <vt:lpstr>Presentación de PowerPoint</vt:lpstr>
      <vt:lpstr>Presentación de PowerPoint</vt:lpstr>
      <vt:lpstr>Presentación de PowerPoint</vt:lpstr>
      <vt:lpstr>¿Por dónde empiezo? </vt:lpstr>
      <vt:lpstr>Presentación de PowerPoint</vt:lpstr>
      <vt:lpstr>Presentación de PowerPoint</vt:lpstr>
      <vt:lpstr>Presentación de PowerPoint</vt:lpstr>
      <vt:lpstr>Presentación de PowerPoint</vt:lpstr>
      <vt:lpstr>Comunidades</vt:lpstr>
      <vt:lpstr>Presentación de PowerPoint</vt:lpstr>
      <vt:lpstr>Comunidad de aprendizaje por proyecto</vt:lpstr>
      <vt:lpstr>Comunidad RLadies</vt:lpstr>
      <vt:lpstr>Tu turno</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Patricia Loto</dc:creator>
  <cp:lastModifiedBy>Patricia Loto</cp:lastModifiedBy>
  <cp:revision>307</cp:revision>
  <dcterms:modified xsi:type="dcterms:W3CDTF">2020-02-17T14:11:19Z</dcterms:modified>
</cp:coreProperties>
</file>